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7"/>
  </p:notesMasterIdLst>
  <p:sldIdLst>
    <p:sldId id="256" r:id="rId2"/>
    <p:sldId id="267" r:id="rId3"/>
    <p:sldId id="259" r:id="rId4"/>
    <p:sldId id="268" r:id="rId5"/>
    <p:sldId id="261" r:id="rId6"/>
    <p:sldId id="266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718" autoAdjust="0"/>
  </p:normalViewPr>
  <p:slideViewPr>
    <p:cSldViewPr>
      <p:cViewPr>
        <p:scale>
          <a:sx n="118" d="100"/>
          <a:sy n="118" d="100"/>
        </p:scale>
        <p:origin x="-1434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351A0-1A9E-48BD-9266-DBF063FD3D3A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A23BB-28CA-4770-AF6F-2E0E03AA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89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23BB-28CA-4770-AF6F-2E0E03AA827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Doplnila</a:t>
            </a:r>
            <a:r>
              <a:rPr lang="cs-CZ" baseline="0" dirty="0" smtClean="0"/>
              <a:t> bych všude ten věk </a:t>
            </a:r>
            <a:r>
              <a:rPr lang="cs-CZ" dirty="0" smtClean="0"/>
              <a:t>-</a:t>
            </a:r>
            <a:r>
              <a:rPr lang="cs-CZ" baseline="0" dirty="0" smtClean="0"/>
              <a:t> v dětské skupině (od 1 roku do zahájení povinné </a:t>
            </a:r>
            <a:r>
              <a:rPr lang="cs-CZ" baseline="0" dirty="0" err="1" smtClean="0"/>
              <a:t>šk</a:t>
            </a:r>
            <a:r>
              <a:rPr lang="cs-CZ" baseline="0" dirty="0" smtClean="0"/>
              <a:t>. docházky); jako nepedagogický pracovník v MŠ (asistent pedagoga je jiný termín); v </a:t>
            </a:r>
            <a:r>
              <a:rPr lang="cs-CZ" baseline="0" dirty="0" err="1" smtClean="0"/>
              <a:t>mikrojeslích</a:t>
            </a:r>
            <a:r>
              <a:rPr lang="cs-CZ" baseline="0" dirty="0" smtClean="0"/>
              <a:t> (bez otazníků, je to tak vymezeno v dotaci) (heterogenní skupina od 6 měsíců do 4 let)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23BB-28CA-4770-AF6F-2E0E03AA827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76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Opravit na (může</a:t>
            </a:r>
            <a:r>
              <a:rPr lang="cs-CZ" baseline="0" dirty="0" smtClean="0"/>
              <a:t> donést ukázky a pomůcky) </a:t>
            </a:r>
            <a:r>
              <a:rPr lang="cs-CZ" dirty="0" smtClean="0"/>
              <a:t>Dle zákona nesmí AO požadovat povinně donesení vlastních pomůcek (zřejmě</a:t>
            </a:r>
            <a:r>
              <a:rPr lang="cs-CZ" baseline="0" dirty="0" smtClean="0"/>
              <a:t> se myslí hlavně stroje u jiných kvalifikací, ale my to tak děláme – všem říkám, že je pro ně dobré, když si vezmou vlastní pomůcky, jinak máme zásobu vlastních a zadáme úkol na místě, čas od času někdo přijde jen s občankou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23BB-28CA-4770-AF6F-2E0E03AA827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19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r>
              <a:rPr lang="cs-CZ" baseline="0" dirty="0" smtClean="0"/>
              <a:t> by </a:t>
            </a:r>
            <a:r>
              <a:rPr lang="cs-CZ" baseline="0" dirty="0" err="1" smtClean="0"/>
              <a:t>mělY</a:t>
            </a:r>
            <a:r>
              <a:rPr lang="cs-CZ" baseline="0" dirty="0" smtClean="0"/>
              <a:t> směřovat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23BB-28CA-4770-AF6F-2E0E03AA827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629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dětské skupině 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23BB-28CA-4770-AF6F-2E0E03AA827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204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4EDDD47-7906-4C7B-9927-23EF65E3173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867D4962-4D3B-425C-8C63-7904B4C5513A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38437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Kritéria a způsoby hodnocení 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profesní kvalifikace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Chůva pro děti do zahájení povinné školní </a:t>
            </a:r>
            <a:r>
              <a:rPr lang="cs-CZ" sz="2800" dirty="0" smtClean="0"/>
              <a:t>docházky (69-017-M)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840760" cy="3168352"/>
          </a:xfrm>
        </p:spPr>
        <p:txBody>
          <a:bodyPr>
            <a:normAutofit/>
          </a:bodyPr>
          <a:lstStyle/>
          <a:p>
            <a:r>
              <a:rPr lang="cs-CZ" dirty="0" smtClean="0"/>
              <a:t>_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480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dítěte k hygienickým návykům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 marL="0" indent="0">
              <a:buNone/>
            </a:pPr>
            <a:r>
              <a:rPr lang="cs-CZ" dirty="0" smtClean="0"/>
              <a:t>Připravit otázky na konkrétní příklady z </a:t>
            </a:r>
            <a:r>
              <a:rPr lang="cs-CZ" dirty="0" smtClean="0"/>
              <a:t>praxe: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dirty="0" smtClean="0"/>
              <a:t>v domácnosti </a:t>
            </a:r>
            <a:r>
              <a:rPr lang="cs-CZ" dirty="0" smtClean="0"/>
              <a:t>dítěte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 </a:t>
            </a:r>
            <a:r>
              <a:rPr lang="cs-CZ" dirty="0" smtClean="0"/>
              <a:t>v </a:t>
            </a:r>
            <a:r>
              <a:rPr lang="cs-CZ" dirty="0" smtClean="0"/>
              <a:t>dětské skupině nebo ve školce</a:t>
            </a:r>
          </a:p>
          <a:p>
            <a:pPr marL="0" indent="0">
              <a:buNone/>
            </a:pPr>
            <a:r>
              <a:rPr lang="cs-CZ" dirty="0" smtClean="0"/>
              <a:t>Například : Pečujete o tříleté dítě, jaké hygienické návyky by vzhledem ke svému věku mělo umět. Popište, jak budete dítě vhodně motivovat k nácviku …</a:t>
            </a:r>
          </a:p>
          <a:p>
            <a:pPr marL="0" indent="0">
              <a:buNone/>
            </a:pPr>
            <a:r>
              <a:rPr lang="cs-CZ" dirty="0" smtClean="0"/>
              <a:t>Nebo ..Popište, jak budete učit dítě nácviku na nočník ?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740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Uplatňování zásad správného životního stylu podle věku dítěte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52207" y="3247549"/>
          <a:ext cx="6839585" cy="1308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18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a) Uvést a zdůvodnit zásady správného životního stylu dítěte dané věkové kategorie i s příklady z oblasti výživy, pohybových aktivit, duševního zdraví a odpočinku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Písemné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Sestavit jídelníček pro dítě dané věkové kategorie na tři dny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Písemné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c) Uvést a charakterizovat organizační způsoby zajištění stravování dětí v zařízení či domácnosti dítěte, včetně dodržování pitného režimu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Písemné ověření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1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Uplatňování zásad správného životního stylu podle věku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otázky </a:t>
            </a:r>
            <a:r>
              <a:rPr lang="cs-CZ" dirty="0" smtClean="0"/>
              <a:t>v písemném testu by měly být zcela srozumitelné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dirty="0" smtClean="0"/>
              <a:t>pokud je to možné, tak volné otázky zařazovat v kritériu c)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znalost </a:t>
            </a:r>
            <a:r>
              <a:rPr lang="cs-CZ" dirty="0" smtClean="0"/>
              <a:t>jídelníčku zkoušet doplňováním jednoho jídla do celodenního jídelníčku dítěte s uvedením věku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1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Uplatňování metod a forem pedagogické práce s ohledem na věk dítěte (dětí)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828455"/>
              </p:ext>
            </p:extLst>
          </p:nvPr>
        </p:nvGraphicFramePr>
        <p:xfrm>
          <a:off x="1115616" y="2132856"/>
          <a:ext cx="6839585" cy="2267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a) Připravit ukázku hry tvořivé nebo pohybové nebo didaktické, vysvětlit její principy a cíle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Praktické předvedení se slovním vysvětlením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05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Vysvětlit cíle rozumové, tělesné, ekologické a estetické výchovy a uvést příklady s ohledem na věk dítěte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Písemné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c) Vysvětlit principy výběru vhodné hračky podle věku dítěte, uvést příklady (např. estetičnost, hygieničnost, aktivní manipulace, prostor pro tvořivost, hračka, která s dítětem roste)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8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d) Předvést aktivitu výchovně-vzdělávací práce s ohledem na věk dítěte (např. vyprávět úryvek pohádky, přednes říkanky s pohybem, pohybová aktivita, výtvarná, hudební aktivita)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Praktické předvedení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05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e) Vysvětlit stanovování výchovných hranic dítěte a principy využití motivace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Písemné ověření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93766"/>
              </p:ext>
            </p:extLst>
          </p:nvPr>
        </p:nvGraphicFramePr>
        <p:xfrm>
          <a:off x="1115616" y="4437112"/>
          <a:ext cx="6839585" cy="1729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f) Charakterizovat výchovné a vzdělávací metody při práci s dítětem (komunikace, sebeobsluha, tělesný rozvoj, rozumové schopnosti, socializace)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g) Uvést 5 příkladů tvořivých nebo pohybových nebo didaktických her pro děti v interiéru a 5 příkladů v exteriéru, vysvětlit jejich principy a cíle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18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h) Uvést specifika výchovy v dětském kolektivu v zařízení či domácnosti dítěte včetně příkladu společné aktivity dětí, uvést praktické příklady a uvést specifika věkově heterogenní a homogenní skupiny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Ústní ověření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5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Uplatňování metod a forem pedagogické práce s ohledem na věk dítěte/dětí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c</a:t>
            </a:r>
            <a:r>
              <a:rPr lang="cs-CZ" dirty="0" smtClean="0"/>
              <a:t>hůva </a:t>
            </a:r>
            <a:r>
              <a:rPr lang="cs-CZ" dirty="0" smtClean="0"/>
              <a:t>by měla prakticky předvést, jak pracuje se skupinou dětí s ohledem na věk dětí a na počet </a:t>
            </a:r>
            <a:r>
              <a:rPr lang="cs-CZ" dirty="0" smtClean="0"/>
              <a:t>dětí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 smtClean="0"/>
              <a:t>praktické ukázce by měla předvést motivační, didaktickou , pohybovou a tvořivou část hry. Vysvětlit použité principy (názornost, přiměřenost, aktivnost …)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k</a:t>
            </a:r>
            <a:r>
              <a:rPr lang="cs-CZ" dirty="0" smtClean="0"/>
              <a:t> </a:t>
            </a:r>
            <a:r>
              <a:rPr lang="cs-CZ" dirty="0" smtClean="0"/>
              <a:t>předvedení </a:t>
            </a:r>
            <a:r>
              <a:rPr lang="cs-CZ" dirty="0" smtClean="0"/>
              <a:t>výchovně-vzdělávací části </a:t>
            </a:r>
            <a:r>
              <a:rPr lang="cs-CZ" dirty="0" smtClean="0"/>
              <a:t>si může donést pomůcky</a:t>
            </a:r>
            <a:r>
              <a:rPr lang="cs-CZ" dirty="0" smtClean="0"/>
              <a:t>, které bude ke hře potřebovat, i výsledek tvořivé části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</a:t>
            </a:r>
            <a:r>
              <a:rPr lang="cs-CZ" dirty="0" smtClean="0"/>
              <a:t>ěla </a:t>
            </a:r>
            <a:r>
              <a:rPr lang="cs-CZ" dirty="0" smtClean="0"/>
              <a:t>by znát cíle hry i provést hodnocení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</a:t>
            </a:r>
            <a:r>
              <a:rPr lang="cs-CZ" dirty="0" smtClean="0"/>
              <a:t>ěla </a:t>
            </a:r>
            <a:r>
              <a:rPr lang="cs-CZ" dirty="0" smtClean="0"/>
              <a:t>by znát alespoň jedno říkadlo s pohybem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Uplatňování metod a forem pedagogické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dirty="0" smtClean="0"/>
              <a:t>chůva by měla mít </a:t>
            </a:r>
            <a:r>
              <a:rPr lang="cs-CZ" dirty="0" err="1" smtClean="0"/>
              <a:t>tzv.“zásobník</a:t>
            </a:r>
            <a:r>
              <a:rPr lang="cs-CZ" dirty="0" smtClean="0"/>
              <a:t> her“ a měla by vyjmenovat a také prakticky vysvětlit další hry – pohybové, tvořivé a didaktické pro různé věkové </a:t>
            </a:r>
            <a:r>
              <a:rPr lang="cs-CZ" dirty="0" smtClean="0"/>
              <a:t>skupiny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měla </a:t>
            </a:r>
            <a:r>
              <a:rPr lang="cs-CZ" dirty="0" smtClean="0"/>
              <a:t>by znát hry jak pro kolektiv dětí, tak i pro jedno dítě v domácnosti a to v různých věkových kategoriích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 </a:t>
            </a:r>
            <a:r>
              <a:rPr lang="cs-CZ" dirty="0" smtClean="0"/>
              <a:t>písemném testu je vhodné zařadit otázky volné, kdy chůva vlastními slovy vysvětlí cíle vybrané výchovy (rozumové</a:t>
            </a:r>
            <a:r>
              <a:rPr lang="cs-CZ" dirty="0" smtClean="0"/>
              <a:t>, tělesné</a:t>
            </a:r>
            <a:r>
              <a:rPr lang="cs-CZ" dirty="0" smtClean="0"/>
              <a:t>, ekologické a estetické) s ohledem na věk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7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Řešení nepříznivých výchovných situací z pedagogicko-psychologického hlediska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52207" y="2762790"/>
          <a:ext cx="6839585" cy="2424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a) Charakterizovat odchylky v chování dítěte, znát způsoby zvládnutí agresivity dítěte, popsat základní přístupy při práci s hyperaktivním dítětem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8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Zvolit správný výchovný prostředek v nepříznivých výchovných situacích (např. princip práce se vzdorovitým, hyperaktivním, agresivním, neposlušným dítětem)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c) Popsat asertivní postupy při předcházení a eliminování nestandardních reakcí dítěte (např. záporné emoce – negace, vztek, snaha vyhnout se nepříjemnosti, dětská agresivita)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897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d) Popsat strategii vytváření příznivých podmínek a působení na skupinu dětí v domácnosti nebo v dětském zařízení (specifika homogenní nebo heterogenní skupiny, sourozenecké vztahy, vzájemné interakce dětí mezi sebou, odloučení dítěte od matky a vhodná adaptace atd.)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Ústní ověření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7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Řešení nepříznivých výchovných situací z pedagogicko-psychologického hlediska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2204864"/>
            <a:ext cx="7125112" cy="3653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ověřit </a:t>
            </a:r>
            <a:r>
              <a:rPr lang="cs-CZ" dirty="0" smtClean="0"/>
              <a:t>znalost chování dítěte v určité vývojové etapě a pak teprve zkoušet znalost odchylek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připravit </a:t>
            </a:r>
            <a:r>
              <a:rPr lang="cs-CZ" dirty="0" smtClean="0"/>
              <a:t>otázky pro spojení teorie s praxí např. Chůva je s dvouletým dítětem na pískovišti. Dítě začne násilím vytrhávat ostatním hračky z ruky a pokud je nechtějí vydat, tak se vzteká ? Co uděláte 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d</a:t>
            </a:r>
            <a:r>
              <a:rPr lang="cs-CZ" dirty="0" smtClean="0"/>
              <a:t>alší </a:t>
            </a:r>
            <a:r>
              <a:rPr lang="cs-CZ" dirty="0" smtClean="0"/>
              <a:t>příklad : chůva pracuje s dětmi v dětské heterogenní skupině. Dvouletý chlapeček se již druhý týden po nástupu odmítá zúčastnit společných her se staršími dětmi a sedí v koutě se svou hračkou. Popište způsob řešení.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4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Uplatňování znalostí o vývojových etapách a socializaci dítěte v praxi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52207" y="3444716"/>
          <a:ext cx="6839585" cy="776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a) Charakterizovat jednotlivá stadia dětského vývoje v souvislosti s výkonem práce chůvy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Písemné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05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Popsat vliv chůvy v jednotlivých věkových etapách dítěte na jeho socializaci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Písemné ověření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4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Uplatňování znalostí o vývojových etapách a socializaci dítěte v praxi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o</a:t>
            </a:r>
            <a:r>
              <a:rPr lang="cs-CZ" dirty="0" smtClean="0"/>
              <a:t>tázky </a:t>
            </a:r>
            <a:r>
              <a:rPr lang="cs-CZ" dirty="0" smtClean="0"/>
              <a:t>v písemném testu formulovat zcela konkrétně a jednoznačně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o</a:t>
            </a:r>
            <a:r>
              <a:rPr lang="cs-CZ" dirty="0" smtClean="0"/>
              <a:t>tázky </a:t>
            </a:r>
            <a:r>
              <a:rPr lang="cs-CZ" dirty="0" smtClean="0"/>
              <a:t>by </a:t>
            </a:r>
            <a:r>
              <a:rPr lang="cs-CZ" dirty="0" smtClean="0"/>
              <a:t>měly </a:t>
            </a:r>
            <a:r>
              <a:rPr lang="cs-CZ" dirty="0" smtClean="0"/>
              <a:t>směřovat k ověření základních znalostí, které jsou pro chůvu důležité tj</a:t>
            </a:r>
            <a:r>
              <a:rPr lang="cs-CZ" dirty="0" smtClean="0"/>
              <a:t>.  </a:t>
            </a:r>
            <a:r>
              <a:rPr lang="cs-CZ" dirty="0" smtClean="0"/>
              <a:t>chůva musí vědět, co je separační úzkost, čemu se říká „období vzdoru“, v jakém věku sejde ze schodů, slovní zásobu v určitém věkovém období, kdy dokáže nakreslit „hlavonožce“ atd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8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zkoušky: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Ověřit praktickou způsobilost k výkonu práce :</a:t>
            </a:r>
          </a:p>
          <a:p>
            <a:pPr marL="0" indent="0">
              <a:buNone/>
            </a:pPr>
            <a:endParaRPr lang="cs-CZ" u="sng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chůva </a:t>
            </a:r>
            <a:r>
              <a:rPr lang="cs-CZ" dirty="0" smtClean="0"/>
              <a:t>pečující o dítě (děti) od narození v domácnosti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chůva </a:t>
            </a:r>
            <a:r>
              <a:rPr lang="cs-CZ" dirty="0" smtClean="0"/>
              <a:t>pečující o děti v „dětské skupině“ (heterogenní skupiny dětí)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chůva </a:t>
            </a:r>
            <a:r>
              <a:rPr lang="cs-CZ" dirty="0" smtClean="0"/>
              <a:t>pracující jako asistentka pedagoga v mateřských školkách při práci s dětmi od dvou let věku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chůva </a:t>
            </a:r>
            <a:r>
              <a:rPr lang="cs-CZ" dirty="0" smtClean="0"/>
              <a:t>pečující o děti v </a:t>
            </a:r>
            <a:r>
              <a:rPr lang="cs-CZ" dirty="0" err="1" smtClean="0"/>
              <a:t>mikrojeslích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3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Dodržování etických principů při práci chůvy a vedení dítěte k morálním hodnotám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52207" y="3046571"/>
          <a:ext cx="6839585" cy="1701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a) Vysvětlit zásady správného chování chůvy při výkonu její práce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Charakterizovat základní principy hygieny a osobního vystupování se zaměřením na diskrétnost a loajalitu při práci chůvy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05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18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c) Charakterizovat základní etické principy práce chůvy při dlouhodobé péči o svěřené děti po dobu nepřítomnosti rodičů (dovolená, zdravotní problémy)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d) Prokázat orientaci v základech etické výchovy   při práci s dítětem nebo  kolektivem dětí v zařízení či domácnosti dítěte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Písemné ověření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2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Dodržování etických principů práce chůvy a vedení dítěte k morálním hodnotám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o</a:t>
            </a:r>
            <a:r>
              <a:rPr lang="cs-CZ" dirty="0" smtClean="0"/>
              <a:t>dpovědi </a:t>
            </a:r>
            <a:r>
              <a:rPr lang="cs-CZ" dirty="0" smtClean="0"/>
              <a:t>na otázky by měly ověřit, zda si je chůva vědoma své zodpovědnosti a zásadního vlivu na dítě a to jak v rodině, tak v dětské skupině nebo školce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c</a:t>
            </a:r>
            <a:r>
              <a:rPr lang="cs-CZ" dirty="0" smtClean="0"/>
              <a:t>hůva </a:t>
            </a:r>
            <a:r>
              <a:rPr lang="cs-CZ" dirty="0" smtClean="0"/>
              <a:t>by měla znát základní etická pravidla při práci chůvy (diskrétnost, nehodnotit rodinu, dodržovat dohodnutá </a:t>
            </a:r>
            <a:r>
              <a:rPr lang="cs-CZ" dirty="0" smtClean="0"/>
              <a:t>pravidla)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d</a:t>
            </a:r>
            <a:r>
              <a:rPr lang="cs-CZ" dirty="0" smtClean="0"/>
              <a:t>ůraz </a:t>
            </a:r>
            <a:r>
              <a:rPr lang="cs-CZ" dirty="0" smtClean="0"/>
              <a:t>na etickou stránku věci, tj. nikdy nesmí dítě úmyslně připoutávat k sobě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7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Orientace v pracovně-právních vztazích uplatnitelných v profesním životě chůvy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52207" y="2844959"/>
          <a:ext cx="6839585" cy="1976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a) Prokázat orientaci v občansko-právním vztahu chůva – zaměstnavatel/klient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Písemné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Prokázat znalost legislativy v oblasti služeb péče o děti a souvisejících předpisů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Písemné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c) Prokázat obecnou orientaci v oblasti pracovněprávních vztahů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Písemné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d) Prokázat obecnou orientaci v daňové evidenci potřebné k výkonu profese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Písemné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18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e) Prokázat znalost základních pravidel a podmínek při uzavírání písemné smlouvy s rodiči dětí při poskytování péče o dítě v zařízení či domácnosti dítěte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Písemné ověření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2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Orientace v pracovněprávních vztazích uplatnitelných v profesním životě chůvy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 marL="0" indent="0">
              <a:buNone/>
            </a:pPr>
            <a:r>
              <a:rPr lang="cs-CZ" dirty="0" smtClean="0"/>
              <a:t>O</a:t>
            </a:r>
            <a:r>
              <a:rPr lang="cs-CZ" dirty="0" smtClean="0"/>
              <a:t>tázky </a:t>
            </a:r>
            <a:r>
              <a:rPr lang="cs-CZ" dirty="0" smtClean="0"/>
              <a:t>by měly ověřit obecnou znalost chůvy v oblasti </a:t>
            </a:r>
            <a:r>
              <a:rPr lang="cs-CZ" dirty="0" smtClean="0"/>
              <a:t>práva, </a:t>
            </a:r>
            <a:r>
              <a:rPr lang="cs-CZ" dirty="0" smtClean="0"/>
              <a:t>tj.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obecně </a:t>
            </a:r>
            <a:r>
              <a:rPr lang="cs-CZ" dirty="0" smtClean="0"/>
              <a:t>zákoník práce, pokud je zaměstnaná v dětské skupině </a:t>
            </a:r>
            <a:r>
              <a:rPr lang="cs-CZ" dirty="0" smtClean="0"/>
              <a:t>na </a:t>
            </a:r>
            <a:r>
              <a:rPr lang="cs-CZ" dirty="0" smtClean="0"/>
              <a:t>HPP, DPP nebo DPČ – práva a povinnosti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pokud </a:t>
            </a:r>
            <a:r>
              <a:rPr lang="cs-CZ" dirty="0" smtClean="0"/>
              <a:t>pracuje na živnostenský list – jakým způsobem živnost získá, druhy živností, sociální, zdravotní pojištění, daně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pracovně-právní </a:t>
            </a:r>
            <a:r>
              <a:rPr lang="cs-CZ" dirty="0" smtClean="0"/>
              <a:t>vztah mezi chůvou a klientem v rodině, smlouva, pojištění odpovědnosti za škodu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zákon </a:t>
            </a:r>
            <a:r>
              <a:rPr lang="cs-CZ" dirty="0" smtClean="0"/>
              <a:t>č. 247/2014 </a:t>
            </a:r>
            <a:r>
              <a:rPr lang="cs-CZ" dirty="0" smtClean="0"/>
              <a:t>Sb. </a:t>
            </a:r>
            <a:r>
              <a:rPr lang="cs-CZ" dirty="0" smtClean="0"/>
              <a:t>o poskytování služby péče o dítě v dětské skupině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0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Provozní a hygienická pravidla při práci s dětmi v zařízení či domácnosti dítěte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52207" y="3165443"/>
          <a:ext cx="6839585" cy="1335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897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a) Popsat organizační zásady při vedení dětského kolektivu v zařízení či domácnosti dítěte (např. systém evidence dětí obsahující všechny informace nezbytné k zajištění péče o děti, administrativa, archivace dokladů o hlídaných dětech)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Písemné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97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Prokázat znalost požadavků na prostory při péči o děti, znalost základních hygienických pravidel, základní povědomí o podmínkách v oblasti stavební a požární a uvést základní subjekty, které řeší tuto problematiku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Písemné ověření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0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Provozní a hygienická pravidla při práci s dětmi v zařízení či domácnosti dítěte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otázky </a:t>
            </a:r>
            <a:r>
              <a:rPr lang="cs-CZ" dirty="0" smtClean="0"/>
              <a:t>by měly být jednoznačné (</a:t>
            </a:r>
            <a:r>
              <a:rPr lang="cs-CZ" dirty="0" smtClean="0"/>
              <a:t>spíše </a:t>
            </a:r>
            <a:r>
              <a:rPr lang="cs-CZ" dirty="0" smtClean="0"/>
              <a:t>uzavřené)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měly </a:t>
            </a:r>
            <a:r>
              <a:rPr lang="cs-CZ" dirty="0" smtClean="0"/>
              <a:t>by prokázat znalost vyhlášky 410/2005 Sb. o hygienických požadavcích na prostory a provoz dětské skupiny pro více než 12 dětí a vyhlášky 281/2014 Sb. o hygienických požadavcích na provoz dětské skupiny do 12 dětí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měly </a:t>
            </a:r>
            <a:r>
              <a:rPr lang="cs-CZ" dirty="0" smtClean="0"/>
              <a:t>by prokázat znalost provozních a organizačních pravidel, docházka dětí, archivace dokladů, způsoby stravování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2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Dodržování zásad bezpečnosti a prevence úrazů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84482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152207" y="3137694"/>
          <a:ext cx="6839585" cy="1390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Kritéria hodnocení</a:t>
                      </a:r>
                      <a:endParaRPr lang="cs-CZ" sz="1000" b="1">
                        <a:solidFill>
                          <a:srgbClr val="80808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Způsoby ověření</a:t>
                      </a:r>
                      <a:endParaRPr lang="cs-CZ" sz="1000" b="1">
                        <a:solidFill>
                          <a:srgbClr val="80808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a) Uvést zásady bezpečnosti a prevence úrazů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Rozdělit zásady prevence do dvou hlavních skupin, charakterizovat je a uvést příklady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81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c) Popsat způsoby zajištění bezpečnosti a ochrany zdraví dětí v zařízení či domácnosti dítěte s ohledem na specifika různých vnějších i vnitřních prostředí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Ústní ověření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0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Dodržování zásad bezpečnosti a prevence úrazů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 smtClean="0"/>
              <a:t>otázkách uvádět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konkrétní věk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specifika různých vnějších i vnitřních prostředí (kuchyně</a:t>
            </a:r>
            <a:r>
              <a:rPr lang="cs-CZ" dirty="0" smtClean="0"/>
              <a:t>, koupelna</a:t>
            </a:r>
            <a:r>
              <a:rPr lang="cs-CZ" dirty="0" smtClean="0"/>
              <a:t>….)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k</a:t>
            </a:r>
            <a:r>
              <a:rPr lang="cs-CZ" dirty="0" smtClean="0"/>
              <a:t>onkrétní </a:t>
            </a:r>
            <a:r>
              <a:rPr lang="cs-CZ" dirty="0" smtClean="0"/>
              <a:t>problém (popálenina, otrava, tonutí…)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84482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4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první pomoci dítěti/dětem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52207" y="2630392"/>
          <a:ext cx="6839585" cy="2826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a) Vyhodnotit rychle nenadálou situaci (např. bezvědomí, epileptický záchvat), určit druh, rozsah poranění či poškození a způsoby řešení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05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Předvést rozhovor při volání na záchranný systém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Praktické předvedení se slovním vysvětlením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c) Vysvětlit a předvést správný postup při neodkladné resuscitaci dítěte v dané věkové kategorii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Praktické předvedení se slovním vysvětlením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d) Vysvětlit a předvést správný postup poskytnutí první pomoci při nejčastějších úrazech dítěte v dané věkové kategorii, tj. např. úrazy hlavy, popálení, opaření, tonutí, pády, zasažení elektrickým proudem, dušení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Praktické předvedení se slovním vysvětlením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897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e) Vysvětlit a předvést správný postup při dalších obvyklých úrazech a nehodách dítěte v dané věkové kategorii, tj. např. otravy, požití drobných předmětů, poleptání, bodnutí hmyzem, poranění domácím zvířetem, napadení parazity, úpal, úžeh, ošetření krvácení, zlomenin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Praktické předvedení se slovním vysvětlením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9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Poskytování první pomoci dítěte/dětem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 marL="0" indent="0">
              <a:buNone/>
            </a:pPr>
            <a:r>
              <a:rPr lang="cs-CZ" u="sng" dirty="0" smtClean="0"/>
              <a:t>Zkoušet reakci na konkrétní simulovanou situaci </a:t>
            </a:r>
            <a:r>
              <a:rPr lang="cs-CZ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například </a:t>
            </a:r>
            <a:r>
              <a:rPr lang="cs-CZ" dirty="0" smtClean="0"/>
              <a:t>: chůva krmí dítě, které se najednou při jídle začne dusit. Dítě má strachem vyvalené oči, nevydává žádné zvuky, pomalu začíná modrat….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</a:t>
            </a:r>
            <a:r>
              <a:rPr lang="cs-CZ" dirty="0" smtClean="0"/>
              <a:t>ebo </a:t>
            </a:r>
            <a:r>
              <a:rPr lang="cs-CZ" dirty="0" smtClean="0"/>
              <a:t>: dítě se houpe na židli, která se zvrátí a dítě spadne dozadu na hlavu, je v bezvědomí…</a:t>
            </a:r>
          </a:p>
          <a:p>
            <a:pPr marL="0" indent="0">
              <a:buNone/>
            </a:pPr>
            <a:r>
              <a:rPr lang="cs-CZ" u="sng" dirty="0" smtClean="0"/>
              <a:t>Popsat reakci na situaci, kterou nelze simulovat </a:t>
            </a:r>
            <a:r>
              <a:rPr lang="cs-CZ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například </a:t>
            </a:r>
            <a:r>
              <a:rPr lang="cs-CZ" dirty="0" smtClean="0"/>
              <a:t>: chůva je na procházce s dítětem. Proti nim vyběhne velký pes, který na dítě zaútočí a kousne ho do ruky a uteče…</a:t>
            </a:r>
          </a:p>
        </p:txBody>
      </p:sp>
    </p:spTree>
    <p:extLst>
      <p:ext uri="{BB962C8B-B14F-4D97-AF65-F5344CB8AC3E}">
        <p14:creationId xmlns:p14="http://schemas.microsoft.com/office/powerpoint/2010/main" val="34797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běžně nemocné dítě v domácím ošetřování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52207" y="3225006"/>
          <a:ext cx="6839585" cy="121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a) Rozpoznat a vyhodnotit závažnost zdravotního stavu dítěte při začínající nemoci, vysvětlit na konkrétních příkladech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05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Zvolit a vysvětlit správné postupy při začínajícím i probíhajícím běžném onemocnění dítěte, vysvětlit na konkrétních příkladech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c) Popsat způsoby řešení situace výskytu infekčního onemocnění u dítěte/dětí v zařízení či domácnosti dítěte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2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běžně nemocné dítě v domácím ošetřování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Doporučení :</a:t>
            </a:r>
          </a:p>
          <a:p>
            <a:pPr marL="0" indent="0">
              <a:buNone/>
            </a:pPr>
            <a:r>
              <a:rPr lang="cs-CZ" dirty="0" smtClean="0"/>
              <a:t>Připravit otázky na konkrétní příklady z </a:t>
            </a:r>
            <a:r>
              <a:rPr lang="cs-CZ" dirty="0" smtClean="0"/>
              <a:t>praxe: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</a:t>
            </a:r>
            <a:r>
              <a:rPr lang="cs-CZ" dirty="0" smtClean="0"/>
              <a:t>apříklad </a:t>
            </a:r>
            <a:r>
              <a:rPr lang="cs-CZ" dirty="0" smtClean="0"/>
              <a:t>: dítě má zvýšenou teplotu, stěžuje si na bolest v podbřišku. Při močení pociťuje pálení a svědění. Jeho moč je kalná a zapáchá. Jak situaci </a:t>
            </a:r>
            <a:r>
              <a:rPr lang="cs-CZ" dirty="0" smtClean="0"/>
              <a:t>vyhodnotíte?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</a:t>
            </a:r>
            <a:r>
              <a:rPr lang="cs-CZ" dirty="0" smtClean="0"/>
              <a:t>ebo </a:t>
            </a:r>
            <a:r>
              <a:rPr lang="cs-CZ" dirty="0" smtClean="0"/>
              <a:t>: </a:t>
            </a:r>
            <a:r>
              <a:rPr lang="cs-CZ" dirty="0" smtClean="0"/>
              <a:t>kašel </a:t>
            </a:r>
            <a:r>
              <a:rPr lang="cs-CZ" dirty="0" smtClean="0"/>
              <a:t>je sám o sobě příznakem nemoci, jeho příčiny mohou být různé. Vysvětlete, jak byste v případě, když má dítě kašel, </a:t>
            </a:r>
            <a:r>
              <a:rPr lang="cs-CZ" dirty="0" smtClean="0"/>
              <a:t>postupoval/a?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dítěte k hygienickým návykům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52207" y="3174778"/>
          <a:ext cx="6839585" cy="1316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3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a) Prokázat znalost základních hygienických návyků vzhledem k věku dítěte, zvolit vhodnou motivaci k jejich nácviku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05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b) Popsat způsoby vedení dítěte/dětí k hygienickým návykům v zařízení či domácnosti dítěte, vysvětlit na příkladech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Ústní ověření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">
                <a:tc gridSpan="2"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" spc="-1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>
                          <a:effectLst/>
                        </a:rPr>
                        <a:t>c) Popsat náplň denního režimu dítěte/dětí v souvislosti s dodržováním denní hygieny v zařízení nebo v domácnosti dítěte s ohledem na věk, vysvětlit na příkladech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cs-CZ" sz="1000" spc="-10" dirty="0">
                          <a:effectLst/>
                        </a:rPr>
                        <a:t>Ústní ověření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5720" marR="18415" marT="184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63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TM02455610[[fn=Podzim]]</Template>
  <TotalTime>275</TotalTime>
  <Words>2245</Words>
  <Application>Microsoft Office PowerPoint</Application>
  <PresentationFormat>Předvádění na obrazovce (4:3)</PresentationFormat>
  <Paragraphs>220</Paragraphs>
  <Slides>25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Autumn</vt:lpstr>
      <vt:lpstr>Kritéria a způsoby hodnocení    profesní kvalifikace Chůva pro děti do zahájení povinné školní docházky (69-017-M)</vt:lpstr>
      <vt:lpstr>Cíle zkoušky:</vt:lpstr>
      <vt:lpstr>Dodržování zásad bezpečnosti a prevence úrazů</vt:lpstr>
      <vt:lpstr>Dodržování zásad bezpečnosti a prevence úrazů</vt:lpstr>
      <vt:lpstr>Poskytování první pomoci dítěti/dětem</vt:lpstr>
      <vt:lpstr>Poskytování první pomoci dítěte/dětem</vt:lpstr>
      <vt:lpstr>Péče o běžně nemocné dítě v domácím ošetřování</vt:lpstr>
      <vt:lpstr>Péče o běžně nemocné dítě v domácím ošetřování</vt:lpstr>
      <vt:lpstr>Vedení dítěte k hygienickým návykům</vt:lpstr>
      <vt:lpstr>Vedení dítěte k hygienickým návykům</vt:lpstr>
      <vt:lpstr>Uplatňování zásad správného životního stylu podle věku dítěte</vt:lpstr>
      <vt:lpstr>Uplatňování zásad správného životního stylu podle věku dítěte</vt:lpstr>
      <vt:lpstr>Uplatňování metod a forem pedagogické práce s ohledem na věk dítěte (dětí)</vt:lpstr>
      <vt:lpstr>Uplatňování metod a forem pedagogické práce s ohledem na věk dítěte/dětí</vt:lpstr>
      <vt:lpstr>Uplatňování metod a forem pedagogické práce</vt:lpstr>
      <vt:lpstr>Řešení nepříznivých výchovných situací z pedagogicko-psychologického hlediska</vt:lpstr>
      <vt:lpstr>Řešení nepříznivých výchovných situací z pedagogicko-psychologického hlediska</vt:lpstr>
      <vt:lpstr>Uplatňování znalostí o vývojových etapách a socializaci dítěte v praxi</vt:lpstr>
      <vt:lpstr>Uplatňování znalostí o vývojových etapách a socializaci dítěte v praxi</vt:lpstr>
      <vt:lpstr>Dodržování etických principů při práci chůvy a vedení dítěte k morálním hodnotám</vt:lpstr>
      <vt:lpstr>Dodržování etických principů práce chůvy a vedení dítěte k morálním hodnotám</vt:lpstr>
      <vt:lpstr>Orientace v pracovně-právních vztazích uplatnitelných v profesním životě chůvy</vt:lpstr>
      <vt:lpstr>Orientace v pracovněprávních vztazích uplatnitelných v profesním životě chůvy</vt:lpstr>
      <vt:lpstr>Provozní a hygienická pravidla při práci s dětmi v zařízení či domácnosti dítěte</vt:lpstr>
      <vt:lpstr>Provozní a hygienická pravidla při práci s dětmi v zařízení či domácnosti dítěte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poskytování služby péče o dítě v dětské skupině</dc:title>
  <dc:creator>Eva</dc:creator>
  <cp:lastModifiedBy>Pohlová Veronika Mgr.(MPSV)</cp:lastModifiedBy>
  <cp:revision>38</cp:revision>
  <dcterms:created xsi:type="dcterms:W3CDTF">2014-10-03T06:34:29Z</dcterms:created>
  <dcterms:modified xsi:type="dcterms:W3CDTF">2016-10-04T07:46:21Z</dcterms:modified>
</cp:coreProperties>
</file>