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12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 showGuides="1">
      <p:cViewPr>
        <p:scale>
          <a:sx n="100" d="100"/>
          <a:sy n="100" d="100"/>
        </p:scale>
        <p:origin x="-1944" y="-32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26.5.2017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055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A70C00-873F-4A3D-A3C5-E196D5FA59C1}" type="slidenum">
              <a:rPr lang="cs-CZ" altLang="cs-CZ"/>
              <a:pPr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8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53594-6FC7-4E3B-9013-E7A6AC20F0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830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altLang="cs-CZ" sz="2000" dirty="0">
                <a:cs typeface="Arial" charset="0"/>
              </a:rPr>
              <a:t>Podpora implementace služby péče o děti </a:t>
            </a:r>
            <a:br>
              <a:rPr lang="cs-CZ" altLang="cs-CZ" sz="2000" dirty="0">
                <a:cs typeface="Arial" charset="0"/>
              </a:rPr>
            </a:br>
            <a:r>
              <a:rPr lang="cs-CZ" altLang="cs-CZ" sz="2000" dirty="0">
                <a:cs typeface="Arial" charset="0"/>
              </a:rPr>
              <a:t>od šesti měsíců do čtyř let v tzv. </a:t>
            </a:r>
            <a:r>
              <a:rPr lang="cs-CZ" altLang="cs-CZ" sz="2000" dirty="0" err="1">
                <a:cs typeface="Arial" charset="0"/>
              </a:rPr>
              <a:t>mikrojeslích</a:t>
            </a:r>
            <a:r>
              <a:rPr lang="cs-CZ" altLang="cs-CZ" sz="2000" dirty="0">
                <a:cs typeface="Arial" charset="0"/>
              </a:rPr>
              <a:t> </a:t>
            </a:r>
            <a:br>
              <a:rPr lang="cs-CZ" altLang="cs-CZ" sz="2000" dirty="0">
                <a:cs typeface="Arial" charset="0"/>
              </a:rPr>
            </a:br>
            <a:r>
              <a:rPr lang="cs-CZ" altLang="cs-CZ" sz="2000" dirty="0">
                <a:cs typeface="Arial" charset="0"/>
              </a:rPr>
              <a:t>a pilotní  ověření služby</a:t>
            </a:r>
            <a:br>
              <a:rPr lang="cs-CZ" altLang="cs-CZ" sz="2000" dirty="0">
                <a:cs typeface="Arial" charset="0"/>
              </a:rPr>
            </a:b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Reg.č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projektu CZ.03.1.51/0.0/0.0/15_009/0000858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endParaRPr lang="cs-CZ" altLang="cs-CZ" sz="2400" b="1" dirty="0">
              <a:solidFill>
                <a:srgbClr val="000099"/>
              </a:solidFill>
              <a:ea typeface="ＭＳ Ｐゴシック" panose="020B0600070205080204" pitchFamily="34" charset="-128"/>
            </a:endParaRPr>
          </a:p>
          <a:p>
            <a:pPr algn="ctr"/>
            <a:r>
              <a:rPr lang="cs-CZ" altLang="cs-CZ" sz="2400" b="1" dirty="0" smtClean="0">
                <a:ea typeface="ＭＳ Ｐゴシック" panose="020B0600070205080204" pitchFamily="34" charset="-128"/>
              </a:rPr>
              <a:t>Mgr. Petra Kumová</a:t>
            </a:r>
            <a:endParaRPr lang="en-US" altLang="cs-CZ" sz="2400" b="1" dirty="0">
              <a:ea typeface="ＭＳ Ｐゴシック" panose="020B0600070205080204" pitchFamily="34" charset="-128"/>
            </a:endParaRP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cs-CZ" sz="2000" dirty="0" smtClean="0"/>
              <a:t>Praha, </a:t>
            </a:r>
            <a:r>
              <a:rPr lang="cs-CZ" sz="2000" dirty="0" smtClean="0"/>
              <a:t>9.5.2016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27188"/>
            <a:ext cx="8353425" cy="52292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cs-CZ" sz="2000" dirty="0" smtClean="0"/>
          </a:p>
          <a:p>
            <a:pPr marL="0" indent="0" algn="ctr">
              <a:buNone/>
              <a:defRPr/>
            </a:pPr>
            <a:r>
              <a:rPr lang="cs-CZ" sz="3600" b="1" dirty="0" smtClean="0"/>
              <a:t>Děkuji Vám za pozornost</a:t>
            </a:r>
          </a:p>
          <a:p>
            <a:pPr marL="0" indent="0" algn="ctr">
              <a:buNone/>
              <a:defRPr/>
            </a:pPr>
            <a:r>
              <a:rPr lang="cs-CZ" sz="3600" b="1" dirty="0" smtClean="0"/>
              <a:t>Kontakt</a:t>
            </a:r>
            <a:r>
              <a:rPr lang="cs-CZ" sz="3600" b="1" dirty="0"/>
              <a:t>: mikrojesle@mpsv.cz</a:t>
            </a:r>
          </a:p>
          <a:p>
            <a:pPr marL="0" indent="0" algn="ctr">
              <a:buFontTx/>
              <a:buNone/>
              <a:defRPr/>
            </a:pPr>
            <a:endParaRPr lang="cs-CZ" sz="3600" b="1" dirty="0" smtClean="0"/>
          </a:p>
          <a:p>
            <a:pPr marL="0" indent="0" algn="ctr">
              <a:buFontTx/>
              <a:buNone/>
              <a:defRPr/>
            </a:pPr>
            <a:endParaRPr lang="cs-CZ" sz="3600" b="1" dirty="0"/>
          </a:p>
        </p:txBody>
      </p:sp>
      <p:pic>
        <p:nvPicPr>
          <p:cNvPr id="1028" name="Picture 4" descr="X:\ODDĚLENÍ 212\podklady\web MJ\logo_web\logo_růžomodro_fin_nové písmo_menší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43719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1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altLang="cs-CZ" sz="2000" dirty="0"/>
              <a:t>Zahájení projektu: 1. 1. 2016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dirty="0"/>
              <a:t>Ukončení projektu: 31. 12. 2018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altLang="cs-CZ" sz="2000" dirty="0" smtClean="0"/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altLang="cs-CZ" sz="2000" b="1" dirty="0" smtClean="0"/>
              <a:t>Projekt </a:t>
            </a:r>
            <a:r>
              <a:rPr lang="cs-CZ" altLang="cs-CZ" sz="2000" b="1" dirty="0"/>
              <a:t>se zaměřuje na tři základní oblasti: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dirty="0"/>
              <a:t>pilotní ověření služby péče o děti od šesti měsíců do čtyř let včetně v </a:t>
            </a:r>
            <a:r>
              <a:rPr lang="cs-CZ" altLang="cs-CZ" sz="2000" dirty="0" err="1"/>
              <a:t>mikrojeslích</a:t>
            </a:r>
            <a:r>
              <a:rPr lang="cs-CZ" altLang="cs-CZ" sz="2000" dirty="0"/>
              <a:t>  a následné zpracování  </a:t>
            </a:r>
            <a:r>
              <a:rPr lang="cs-CZ" sz="2000" b="1" dirty="0"/>
              <a:t>komplexního návrhu nového typu služby </a:t>
            </a:r>
            <a:r>
              <a:rPr lang="cs-CZ" sz="2000" b="1" dirty="0" err="1"/>
              <a:t>mikrojeslí</a:t>
            </a:r>
            <a:endParaRPr lang="cs-CZ" altLang="cs-CZ" sz="2000" dirty="0"/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dirty="0"/>
              <a:t>analýza možností </a:t>
            </a:r>
            <a:r>
              <a:rPr lang="cs-CZ" altLang="cs-CZ" sz="2000" b="1" dirty="0"/>
              <a:t>garance místa</a:t>
            </a:r>
            <a:r>
              <a:rPr lang="cs-CZ" altLang="cs-CZ" sz="2000" dirty="0"/>
              <a:t> dětí od jednoho roku věku </a:t>
            </a:r>
            <a:r>
              <a:rPr lang="cs-CZ" altLang="cs-CZ" sz="2000" dirty="0" smtClean="0"/>
              <a:t>          v   </a:t>
            </a:r>
            <a:r>
              <a:rPr lang="cs-CZ" altLang="cs-CZ" sz="2000" dirty="0"/>
              <a:t>předškolních zařízeních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b="1" dirty="0"/>
              <a:t>revize standardů vzdělávání</a:t>
            </a:r>
            <a:r>
              <a:rPr lang="cs-CZ" altLang="cs-CZ" sz="2000" dirty="0"/>
              <a:t> pečujících osob pro děti (chůvy) </a:t>
            </a:r>
            <a:r>
              <a:rPr lang="cs-CZ" altLang="cs-CZ" sz="2000" dirty="0" smtClean="0"/>
              <a:t>     do </a:t>
            </a:r>
            <a:r>
              <a:rPr lang="cs-CZ" altLang="cs-CZ" sz="2000" dirty="0"/>
              <a:t>zahájení povinné školní docházky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cs-CZ" b="1" dirty="0" smtClean="0"/>
              <a:t>SPOLUPRÁCE   NA PILOTNÍM OVĚŘENÍ SLUŽBY MIKROJESLÍ S MPSV V PROJEKTU</a:t>
            </a:r>
            <a:endParaRPr lang="cs-CZ" b="1" dirty="0"/>
          </a:p>
          <a:p>
            <a:pPr marL="0" indent="0" algn="just">
              <a:buNone/>
              <a:defRPr/>
            </a:pPr>
            <a:endParaRPr lang="cs-CZ" sz="2000" b="1" dirty="0" smtClean="0"/>
          </a:p>
          <a:p>
            <a:pPr marL="0" indent="0">
              <a:buFontTx/>
              <a:buNone/>
              <a:defRPr/>
            </a:pPr>
            <a:r>
              <a:rPr lang="cs-CZ" sz="2000" b="1" dirty="0" smtClean="0"/>
              <a:t>Příjemci </a:t>
            </a:r>
            <a:r>
              <a:rPr lang="cs-CZ" sz="2000" b="1" dirty="0"/>
              <a:t>budou poskytovat MPSV</a:t>
            </a:r>
            <a:r>
              <a:rPr lang="cs-CZ" sz="2000" b="1" dirty="0" smtClean="0"/>
              <a:t>: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propagaci projektu na stránkách obce, příspěvkové organizace </a:t>
            </a:r>
            <a:r>
              <a:rPr lang="cs-CZ" sz="2000" dirty="0" smtClean="0"/>
              <a:t>     nebo NNO</a:t>
            </a:r>
            <a:r>
              <a:rPr lang="cs-CZ" sz="2000" dirty="0"/>
              <a:t>, v tisku apod. </a:t>
            </a:r>
          </a:p>
          <a:p>
            <a:pPr>
              <a:defRPr/>
            </a:pPr>
            <a:r>
              <a:rPr lang="cs-CZ" sz="2000" dirty="0"/>
              <a:t>součinnost při návštěvách členek projektového týmu</a:t>
            </a:r>
          </a:p>
          <a:p>
            <a:pPr>
              <a:defRPr/>
            </a:pPr>
            <a:r>
              <a:rPr lang="cs-CZ" sz="2000" dirty="0"/>
              <a:t>vyplnění dotazníků sloužících k evaluaci</a:t>
            </a:r>
          </a:p>
          <a:p>
            <a:pPr>
              <a:defRPr/>
            </a:pPr>
            <a:r>
              <a:rPr lang="cs-CZ" sz="2000" dirty="0"/>
              <a:t>rozhovory při kontrolních návštěvách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34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000" dirty="0"/>
              <a:t>V rámci pilotního ověření zřizování a provozu </a:t>
            </a:r>
            <a:r>
              <a:rPr lang="cs-CZ" sz="2000" dirty="0" err="1"/>
              <a:t>mikrojeslí</a:t>
            </a:r>
            <a:r>
              <a:rPr lang="cs-CZ" sz="2000" dirty="0"/>
              <a:t> osloví MPSV následující skupiny:</a:t>
            </a:r>
          </a:p>
          <a:p>
            <a:pPr marL="0" indent="0">
              <a:buFontTx/>
              <a:buNone/>
              <a:defRPr/>
            </a:pPr>
            <a:r>
              <a:rPr lang="cs-CZ" sz="2000" b="1" dirty="0"/>
              <a:t>1) Zřizovatelé a realizátoři </a:t>
            </a:r>
          </a:p>
          <a:p>
            <a:pPr marL="0" indent="0">
              <a:buFontTx/>
              <a:buNone/>
              <a:defRPr/>
            </a:pPr>
            <a:r>
              <a:rPr lang="cs-CZ" sz="2000" dirty="0"/>
              <a:t>Od této skupiny bude MPSV požadovat údaje o:</a:t>
            </a:r>
          </a:p>
          <a:p>
            <a:pPr>
              <a:defRPr/>
            </a:pPr>
            <a:r>
              <a:rPr lang="cs-CZ" sz="2000" dirty="0"/>
              <a:t>zřizovateli </a:t>
            </a:r>
            <a:r>
              <a:rPr lang="cs-CZ" sz="2000" dirty="0" err="1"/>
              <a:t>mikrojeslí</a:t>
            </a:r>
            <a:r>
              <a:rPr lang="cs-CZ" sz="2000" dirty="0"/>
              <a:t> (obec, NNO, příspěvková organizace, právnické osoby vykonávající činnost škol </a:t>
            </a:r>
            <a:r>
              <a:rPr lang="cs-CZ" sz="2000" dirty="0" smtClean="0"/>
              <a:t>a školských zařízení) </a:t>
            </a:r>
          </a:p>
          <a:p>
            <a:pPr>
              <a:defRPr/>
            </a:pPr>
            <a:r>
              <a:rPr lang="cs-CZ" sz="2000" dirty="0" smtClean="0"/>
              <a:t>partnerství</a:t>
            </a:r>
          </a:p>
          <a:p>
            <a:pPr>
              <a:defRPr/>
            </a:pPr>
            <a:r>
              <a:rPr lang="cs-CZ" sz="2000" dirty="0" smtClean="0"/>
              <a:t>důvodech</a:t>
            </a:r>
            <a:r>
              <a:rPr lang="cs-CZ" sz="2000" dirty="0"/>
              <a:t>, které vedly žadatele k zájmu o účast </a:t>
            </a:r>
            <a:r>
              <a:rPr lang="cs-CZ" sz="2000" dirty="0" smtClean="0"/>
              <a:t>ve </a:t>
            </a:r>
            <a:r>
              <a:rPr lang="cs-CZ" sz="2000" dirty="0"/>
              <a:t>výzvách</a:t>
            </a:r>
          </a:p>
          <a:p>
            <a:pPr>
              <a:defRPr/>
            </a:pPr>
            <a:r>
              <a:rPr lang="cs-CZ" sz="2000" dirty="0"/>
              <a:t>zájmu o </a:t>
            </a:r>
            <a:r>
              <a:rPr lang="cs-CZ" sz="2000" dirty="0" err="1"/>
              <a:t>mikrojesle</a:t>
            </a:r>
            <a:r>
              <a:rPr lang="cs-CZ" sz="2000" dirty="0"/>
              <a:t> v obci </a:t>
            </a: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78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>existenci </a:t>
            </a:r>
            <a:r>
              <a:rPr lang="cs-CZ" sz="2000" dirty="0"/>
              <a:t>dalších zařízení pro děti předškolního věku v obci</a:t>
            </a:r>
          </a:p>
          <a:p>
            <a:pPr>
              <a:defRPr/>
            </a:pPr>
            <a:r>
              <a:rPr lang="cs-CZ" sz="2000" dirty="0"/>
              <a:t>složení dětí v </a:t>
            </a:r>
            <a:r>
              <a:rPr lang="cs-CZ" sz="2000" dirty="0" err="1"/>
              <a:t>mikrojeslích</a:t>
            </a:r>
            <a:r>
              <a:rPr lang="cs-CZ" sz="2000" dirty="0"/>
              <a:t> (věk, pohlaví, docházka)</a:t>
            </a:r>
          </a:p>
          <a:p>
            <a:pPr>
              <a:defRPr/>
            </a:pPr>
            <a:r>
              <a:rPr lang="cs-CZ" sz="2000" dirty="0"/>
              <a:t>využitých prostorách (obecní, patřící jinému veřejnému subjektu, patřící NNO, soukromé….) </a:t>
            </a:r>
          </a:p>
          <a:p>
            <a:pPr>
              <a:defRPr/>
            </a:pPr>
            <a:r>
              <a:rPr lang="cs-CZ" sz="2000" dirty="0"/>
              <a:t>problémech při zřizování a provozu </a:t>
            </a:r>
            <a:r>
              <a:rPr lang="cs-CZ" sz="2000" dirty="0" err="1"/>
              <a:t>mikrojeslí</a:t>
            </a:r>
            <a:r>
              <a:rPr lang="cs-CZ" sz="2000" dirty="0"/>
              <a:t> (administrativní, technické, legislativní, praktické) </a:t>
            </a:r>
          </a:p>
          <a:p>
            <a:pPr>
              <a:defRPr/>
            </a:pPr>
            <a:r>
              <a:rPr lang="cs-CZ" sz="2000" dirty="0"/>
              <a:t>problémech, kterým čelili realizátoři v oblasti naplňování kapacity vybudovaných zařízení </a:t>
            </a:r>
          </a:p>
          <a:p>
            <a:pPr>
              <a:defRPr/>
            </a:pPr>
            <a:r>
              <a:rPr lang="cs-CZ" sz="2000" dirty="0"/>
              <a:t>nákladech  na implementaci projektů (zřízení, vybavení, provoz)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29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b="1" u="sng" dirty="0"/>
              <a:t>2) </a:t>
            </a:r>
            <a:r>
              <a:rPr lang="cs-CZ" sz="2000" b="1" u="sng" dirty="0"/>
              <a:t>Chůvy</a:t>
            </a:r>
          </a:p>
          <a:p>
            <a:pPr marL="0" indent="0">
              <a:buFontTx/>
              <a:buNone/>
              <a:defRPr/>
            </a:pPr>
            <a:r>
              <a:rPr lang="cs-CZ" sz="2000" dirty="0" smtClean="0"/>
              <a:t>Od </a:t>
            </a:r>
            <a:r>
              <a:rPr lang="cs-CZ" sz="2000" dirty="0"/>
              <a:t>této skupiny bude MPSV požadovat údaje o: </a:t>
            </a:r>
          </a:p>
          <a:p>
            <a:pPr>
              <a:defRPr/>
            </a:pPr>
            <a:r>
              <a:rPr lang="cs-CZ" sz="2000" dirty="0"/>
              <a:t>pohlaví, věku, vzdělání chův</a:t>
            </a:r>
          </a:p>
          <a:p>
            <a:pPr>
              <a:defRPr/>
            </a:pPr>
            <a:r>
              <a:rPr lang="cs-CZ" sz="2000" dirty="0"/>
              <a:t>eventuálních problémech při práci v </a:t>
            </a:r>
            <a:r>
              <a:rPr lang="cs-CZ" sz="2000" dirty="0" err="1"/>
              <a:t>mikrojeslích</a:t>
            </a:r>
            <a:r>
              <a:rPr lang="cs-CZ" sz="2000" dirty="0"/>
              <a:t> včetně návrhů </a:t>
            </a:r>
            <a:r>
              <a:rPr lang="cs-CZ" sz="2000" dirty="0" smtClean="0"/>
              <a:t>   na </a:t>
            </a:r>
            <a:r>
              <a:rPr lang="cs-CZ" sz="2000" dirty="0"/>
              <a:t>zlepšení </a:t>
            </a:r>
          </a:p>
          <a:p>
            <a:pPr>
              <a:defRPr/>
            </a:pPr>
            <a:r>
              <a:rPr lang="cs-CZ" sz="2000" dirty="0"/>
              <a:t>názorech chův  na standardy vzdělávání </a:t>
            </a:r>
          </a:p>
          <a:p>
            <a:pPr>
              <a:defRPr/>
            </a:pPr>
            <a:r>
              <a:rPr lang="cs-CZ" sz="2000" dirty="0"/>
              <a:t>využití možnosti hrazení vzdělávacího kurzu „Chůva </a:t>
            </a:r>
            <a:r>
              <a:rPr lang="cs-CZ" sz="2000" dirty="0" smtClean="0"/>
              <a:t>pro </a:t>
            </a:r>
            <a:r>
              <a:rPr lang="cs-CZ" sz="2000" dirty="0"/>
              <a:t>nejmenší děti do zahájení povinné školní docházky“</a:t>
            </a:r>
          </a:p>
          <a:p>
            <a:pPr marL="0" indent="0">
              <a:buFontTx/>
              <a:buNone/>
              <a:defRPr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06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b="1" u="sng" dirty="0"/>
              <a:t>3) </a:t>
            </a:r>
            <a:r>
              <a:rPr lang="cs-CZ" sz="2000" b="1" u="sng" dirty="0"/>
              <a:t>Rodiče dětí</a:t>
            </a:r>
            <a:endParaRPr lang="cs-CZ" sz="2000" b="1" dirty="0"/>
          </a:p>
          <a:p>
            <a:pPr marL="0" indent="0">
              <a:buFontTx/>
              <a:buNone/>
              <a:defRPr/>
            </a:pPr>
            <a:r>
              <a:rPr lang="cs-CZ" sz="2000" dirty="0"/>
              <a:t>Od této skupiny bude MPSV požadovat údaje o:</a:t>
            </a:r>
          </a:p>
          <a:p>
            <a:pPr>
              <a:defRPr/>
            </a:pPr>
            <a:r>
              <a:rPr lang="cs-CZ" sz="2000" dirty="0"/>
              <a:t>důvodech, které vedly rodiče k využívání </a:t>
            </a:r>
            <a:r>
              <a:rPr lang="cs-CZ" sz="2000" dirty="0" err="1"/>
              <a:t>mikrojeslí</a:t>
            </a:r>
            <a:r>
              <a:rPr lang="cs-CZ" sz="2000" dirty="0"/>
              <a:t>, zvláště pokud jsou v obci i další zařízení pro děti předškolního věku</a:t>
            </a:r>
          </a:p>
          <a:p>
            <a:pPr>
              <a:defRPr/>
            </a:pPr>
            <a:r>
              <a:rPr lang="cs-CZ" sz="2000" dirty="0"/>
              <a:t>finanční náročnosti </a:t>
            </a:r>
            <a:r>
              <a:rPr lang="cs-CZ" sz="2000" dirty="0" err="1"/>
              <a:t>mikrojeslí</a:t>
            </a:r>
            <a:r>
              <a:rPr lang="cs-CZ" sz="2000" dirty="0"/>
              <a:t> pro rodiče </a:t>
            </a:r>
          </a:p>
          <a:p>
            <a:pPr>
              <a:defRPr/>
            </a:pPr>
            <a:r>
              <a:rPr lang="cs-CZ" sz="2000" dirty="0"/>
              <a:t>spokojenosti rodičů </a:t>
            </a:r>
          </a:p>
          <a:p>
            <a:pPr>
              <a:defRPr/>
            </a:pPr>
            <a:r>
              <a:rPr lang="cs-CZ" sz="2000" dirty="0"/>
              <a:t>zvýšení zaměstnanosti rodičů v důsledku využití </a:t>
            </a:r>
            <a:r>
              <a:rPr lang="cs-CZ" sz="2000" dirty="0" err="1"/>
              <a:t>mikrojeslí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zvýšení spokojenosti se sladěním pracovních a rodinných povinností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62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000" b="1" dirty="0"/>
              <a:t>MPSV bude poskytovat příjemcům: </a:t>
            </a:r>
          </a:p>
          <a:p>
            <a:pPr marL="0" indent="0">
              <a:buFontTx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poradenství</a:t>
            </a:r>
          </a:p>
          <a:p>
            <a:pPr>
              <a:defRPr/>
            </a:pPr>
            <a:r>
              <a:rPr lang="cs-CZ" sz="2000" dirty="0"/>
              <a:t>metodickou podporu</a:t>
            </a:r>
          </a:p>
          <a:p>
            <a:pPr>
              <a:defRPr/>
            </a:pPr>
            <a:r>
              <a:rPr lang="cs-CZ" sz="2000" dirty="0"/>
              <a:t>možnost účasti na seminářích a konferencích</a:t>
            </a:r>
          </a:p>
          <a:p>
            <a:pPr>
              <a:defRPr/>
            </a:pPr>
            <a:r>
              <a:rPr lang="cs-CZ" sz="2000" dirty="0"/>
              <a:t>možnost </a:t>
            </a:r>
            <a:r>
              <a:rPr lang="cs-CZ" sz="2000" dirty="0" err="1"/>
              <a:t>benchmarkingu</a:t>
            </a:r>
            <a:r>
              <a:rPr lang="cs-CZ" sz="2000" dirty="0"/>
              <a:t> tj. sdílení zkušeností s ostatními příjemci</a:t>
            </a:r>
          </a:p>
          <a:p>
            <a:pPr marL="0" indent="0">
              <a:buFontTx/>
              <a:buNone/>
              <a:defRPr/>
            </a:pPr>
            <a:r>
              <a:rPr lang="cs-CZ" sz="2000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066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328592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cs-CZ" sz="2000" b="1" dirty="0" smtClean="0"/>
              <a:t>Hygienická stanice doporučuje </a:t>
            </a:r>
            <a:r>
              <a:rPr lang="cs-CZ" sz="2000" b="1" dirty="0"/>
              <a:t>řídit se následujícími  právními normami </a:t>
            </a:r>
            <a:r>
              <a:rPr lang="cs-CZ" sz="2000" b="1" dirty="0" smtClean="0"/>
              <a:t>při vybudování </a:t>
            </a:r>
            <a:r>
              <a:rPr lang="cs-CZ" sz="2000" b="1" dirty="0"/>
              <a:t>a provozu </a:t>
            </a:r>
            <a:r>
              <a:rPr lang="cs-CZ" sz="2000" b="1" dirty="0" err="1"/>
              <a:t>mikrojeslí</a:t>
            </a:r>
            <a:r>
              <a:rPr lang="cs-CZ" sz="2000" b="1" dirty="0"/>
              <a:t>:  </a:t>
            </a:r>
            <a:endParaRPr lang="cs-CZ" sz="2000" b="1" dirty="0" smtClean="0"/>
          </a:p>
          <a:p>
            <a:pPr marL="0" indent="0" algn="ctr">
              <a:buFontTx/>
              <a:buNone/>
              <a:defRPr/>
            </a:pPr>
            <a:endParaRPr lang="cs-CZ" sz="2000" b="1" dirty="0"/>
          </a:p>
          <a:p>
            <a:pPr algn="just">
              <a:defRPr/>
            </a:pPr>
            <a:r>
              <a:rPr lang="cs-CZ" sz="2000" dirty="0"/>
              <a:t>Vyhláška  č. 281/2014 Sb., o hygienických požadavcích na prostory a provoz  dětské skupiny do 12 dětí</a:t>
            </a:r>
          </a:p>
          <a:p>
            <a:pPr algn="just">
              <a:defRPr/>
            </a:pPr>
            <a:r>
              <a:rPr lang="cs-CZ" sz="2000" dirty="0"/>
              <a:t>§ 46 vyhlášky č. 137/2004 Sb., o hygienických požadavcích  </a:t>
            </a:r>
            <a:r>
              <a:rPr lang="cs-CZ" sz="2000" dirty="0" smtClean="0"/>
              <a:t>        na </a:t>
            </a:r>
            <a:r>
              <a:rPr lang="cs-CZ" sz="2000" dirty="0"/>
              <a:t>stravovací služby a o zásadách osobní </a:t>
            </a:r>
            <a:r>
              <a:rPr lang="cs-CZ" sz="2000" dirty="0" smtClean="0"/>
              <a:t>a provozní hygieny         při činnostech epidemiologicky závažných, ve znění pozdějších předpisů</a:t>
            </a:r>
          </a:p>
          <a:p>
            <a:pPr algn="just">
              <a:defRPr/>
            </a:pPr>
            <a:r>
              <a:rPr lang="cs-CZ" sz="2000" dirty="0" smtClean="0"/>
              <a:t>§ </a:t>
            </a:r>
            <a:r>
              <a:rPr lang="cs-CZ" sz="2000" dirty="0"/>
              <a:t>8 zákona č. 247/2014 Sb., </a:t>
            </a:r>
            <a:r>
              <a:rPr lang="cs-CZ" sz="2000" dirty="0" smtClean="0"/>
              <a:t> o </a:t>
            </a:r>
            <a:r>
              <a:rPr lang="cs-CZ" sz="2000" dirty="0"/>
              <a:t>poskytování služby péče </a:t>
            </a:r>
            <a:r>
              <a:rPr lang="cs-CZ" sz="2000" dirty="0" smtClean="0"/>
              <a:t>o </a:t>
            </a:r>
            <a:r>
              <a:rPr lang="cs-CZ" sz="2000" dirty="0"/>
              <a:t>dítě </a:t>
            </a:r>
            <a:r>
              <a:rPr lang="cs-CZ" sz="2000" dirty="0" smtClean="0"/>
              <a:t>       v </a:t>
            </a:r>
            <a:r>
              <a:rPr lang="cs-CZ" sz="2000" dirty="0"/>
              <a:t>dětské skupině a o změně souvisejících </a:t>
            </a:r>
            <a:r>
              <a:rPr lang="cs-CZ" sz="2000" dirty="0" smtClean="0"/>
              <a:t>zákonů, ve </a:t>
            </a:r>
            <a:r>
              <a:rPr lang="cs-CZ" sz="2000" dirty="0"/>
              <a:t>znění pozdějších předpisů 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2246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91</TotalTime>
  <Words>326</Words>
  <Application>Microsoft Office PowerPoint</Application>
  <PresentationFormat>Předvádění na obrazovce (4:3)</PresentationFormat>
  <Paragraphs>69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</vt:lpstr>
      <vt:lpstr>Podpora implementace služby péče o děti  od šesti měsíců do čtyř let v tzv. mikrojeslích  a pilotní  ověření služby Reg.č. projektu CZ.03.1.51/0.0/0.0/15_009/0000858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Kumová Petra Mgr. (MPSV)</dc:creator>
  <cp:lastModifiedBy>Pohlová Veronika Mgr.(MPSV)</cp:lastModifiedBy>
  <cp:revision>22</cp:revision>
  <dcterms:created xsi:type="dcterms:W3CDTF">2015-02-20T08:23:15Z</dcterms:created>
  <dcterms:modified xsi:type="dcterms:W3CDTF">2017-05-26T07:28:54Z</dcterms:modified>
</cp:coreProperties>
</file>