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25"/>
  </p:notesMasterIdLst>
  <p:sldIdLst>
    <p:sldId id="256" r:id="rId2"/>
    <p:sldId id="298" r:id="rId3"/>
    <p:sldId id="307" r:id="rId4"/>
    <p:sldId id="308" r:id="rId5"/>
    <p:sldId id="299" r:id="rId6"/>
    <p:sldId id="301" r:id="rId7"/>
    <p:sldId id="302" r:id="rId8"/>
    <p:sldId id="300" r:id="rId9"/>
    <p:sldId id="303" r:id="rId10"/>
    <p:sldId id="304" r:id="rId11"/>
    <p:sldId id="306" r:id="rId12"/>
    <p:sldId id="310" r:id="rId13"/>
    <p:sldId id="311" r:id="rId14"/>
    <p:sldId id="315" r:id="rId15"/>
    <p:sldId id="329" r:id="rId16"/>
    <p:sldId id="317" r:id="rId17"/>
    <p:sldId id="333" r:id="rId18"/>
    <p:sldId id="320" r:id="rId19"/>
    <p:sldId id="321" r:id="rId20"/>
    <p:sldId id="322" r:id="rId21"/>
    <p:sldId id="323" r:id="rId22"/>
    <p:sldId id="324" r:id="rId23"/>
    <p:sldId id="325" r:id="rId24"/>
  </p:sldIdLst>
  <p:sldSz cx="9144000" cy="6858000" type="screen4x3"/>
  <p:notesSz cx="6784975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mová Petra Mgr. (MPSV)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7" autoAdjust="0"/>
    <p:restoredTop sz="94683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8DE376-540B-4B95-B110-58EA1FCC6426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C06951-E179-43D1-ADE4-4F2E301299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Obdélník 19"/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" name="Obrázek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Přímá spojnice 17"/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1511299" y="40896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/>
          </p:nvPr>
        </p:nvSpPr>
        <p:spPr>
          <a:xfrm>
            <a:off x="1512000" y="4885200"/>
            <a:ext cx="7272000" cy="540000"/>
          </a:xfrm>
        </p:spPr>
        <p:txBody>
          <a:bodyPr lIns="36000" r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datum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6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2601-D7AB-4657-B5FA-069ECA2F0A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807D-38A8-4ABE-9C89-5EE0AC020F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3DFE-8E88-4A0A-8570-B562A16B1D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AABB9-422D-49D9-838E-76B97E1DC5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56AE-13F9-4CF4-A01D-F6C9CE6D38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1AFC-A364-4A5A-8B88-1E6BD9708FB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1403-C57A-4BD6-9576-AAD31E34AC4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 userDrawn="1"/>
        </p:nvSpPr>
        <p:spPr>
          <a:xfrm>
            <a:off x="0" y="0"/>
            <a:ext cx="9144000" cy="673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6"/>
          <p:cNvSpPr/>
          <p:nvPr userDrawn="1"/>
        </p:nvSpPr>
        <p:spPr>
          <a:xfrm>
            <a:off x="0" y="0"/>
            <a:ext cx="9144000" cy="133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6" name="Obráze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1613"/>
            <a:ext cx="39528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nice 11"/>
          <p:cNvCxnSpPr/>
          <p:nvPr userDrawn="1"/>
        </p:nvCxnSpPr>
        <p:spPr>
          <a:xfrm>
            <a:off x="395288" y="1138238"/>
            <a:ext cx="83534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rtlCol="0" anchor="ctr" anchorCtr="1">
            <a:noAutofit/>
          </a:bodyPr>
          <a:lstStyle>
            <a:lvl1pPr marL="0" indent="0">
              <a:buFontTx/>
              <a:buNone/>
              <a:defRPr sz="6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B4147-D0BA-4688-A706-C5891F4002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739A-CDBB-4BE0-9684-DBDC5A82D9D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AFCC-ED3B-450D-BA90-B84363E3C0B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79500"/>
            <a:ext cx="9144000" cy="12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363" y="0"/>
            <a:ext cx="8423275" cy="10795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9750" y="1800225"/>
            <a:ext cx="80645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750" y="6516688"/>
            <a:ext cx="1116013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275" y="6516688"/>
            <a:ext cx="6911975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763" y="6516688"/>
            <a:ext cx="466725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BF3205-6026-4BB7-85DC-50D1A6207E8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588"/>
            <a:ext cx="9144000" cy="125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4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31800" indent="-431800" algn="l" rtl="0" eaLnBrk="0" fontAlgn="base" hangingPunct="0">
        <a:lnSpc>
          <a:spcPts val="2875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itchFamily="2" charset="2"/>
        <a:buChar char="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988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itchFamily="2" charset="2"/>
        <a:buChar char=""/>
        <a:defRPr lang="cs-CZ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420813" indent="-250825" algn="l" rtl="0" eaLnBrk="0" fontAlgn="base" hangingPunct="0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475656" y="3861048"/>
            <a:ext cx="7272338" cy="5397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Věra </a:t>
            </a:r>
            <a:r>
              <a:rPr lang="cs-CZ" dirty="0" smtClean="0"/>
              <a:t>Konůpková</a:t>
            </a:r>
            <a:endParaRPr lang="cs-CZ" dirty="0" smtClean="0"/>
          </a:p>
        </p:txBody>
      </p:sp>
      <p:sp>
        <p:nvSpPr>
          <p:cNvPr id="14338" name="Nadpis 3"/>
          <p:cNvSpPr>
            <a:spLocks noGrp="1"/>
          </p:cNvSpPr>
          <p:nvPr>
            <p:ph type="title"/>
          </p:nvPr>
        </p:nvSpPr>
        <p:spPr bwMode="auto">
          <a:xfrm>
            <a:off x="1511300" y="2609850"/>
            <a:ext cx="7272338" cy="12239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dirty="0" err="1" smtClean="0"/>
              <a:t>Enviromentální</a:t>
            </a:r>
            <a:r>
              <a:rPr lang="cs-CZ" cap="none" dirty="0" smtClean="0"/>
              <a:t> výchova </a:t>
            </a:r>
            <a:br>
              <a:rPr lang="cs-CZ" cap="none" dirty="0" smtClean="0"/>
            </a:br>
            <a:r>
              <a:rPr lang="cs-CZ" cap="none" dirty="0" smtClean="0"/>
              <a:t>pro </a:t>
            </a:r>
            <a:r>
              <a:rPr lang="cs-CZ" cap="none" dirty="0" smtClean="0"/>
              <a:t>nejmenší</a:t>
            </a:r>
            <a:br>
              <a:rPr lang="cs-CZ" cap="none" dirty="0" smtClean="0"/>
            </a:br>
            <a:r>
              <a:rPr lang="cs-CZ" cap="none" dirty="0" smtClean="0"/>
              <a:t/>
            </a:r>
            <a:br>
              <a:rPr lang="cs-CZ" cap="none" dirty="0" smtClean="0"/>
            </a:br>
            <a:r>
              <a:rPr lang="cs-CZ" cap="none" dirty="0" smtClean="0"/>
              <a:t/>
            </a:r>
            <a:br>
              <a:rPr lang="cs-CZ" cap="none" dirty="0" smtClean="0"/>
            </a:br>
            <a:r>
              <a:rPr lang="cs-CZ" sz="1400" dirty="0" smtClean="0">
                <a:latin typeface="+mn-lt"/>
              </a:rPr>
              <a:t>PROJEKT </a:t>
            </a:r>
            <a:r>
              <a:rPr lang="cs-CZ" sz="1400" dirty="0">
                <a:latin typeface="+mn-lt"/>
              </a:rPr>
              <a:t>„Podpora implementace služby péče o děti od šesti měsíců do čtyř let v tzv. </a:t>
            </a:r>
            <a:r>
              <a:rPr lang="cs-CZ" sz="1400" dirty="0" err="1">
                <a:latin typeface="+mn-lt"/>
              </a:rPr>
              <a:t>mikrojeslích</a:t>
            </a:r>
            <a:r>
              <a:rPr lang="cs-CZ" sz="1400" dirty="0">
                <a:latin typeface="+mn-lt"/>
              </a:rPr>
              <a:t> a pilotní </a:t>
            </a:r>
            <a:r>
              <a:rPr lang="cs-CZ" sz="1400" dirty="0" err="1">
                <a:latin typeface="+mn-lt"/>
              </a:rPr>
              <a:t>ověrení</a:t>
            </a:r>
            <a:r>
              <a:rPr lang="cs-CZ" sz="1400" dirty="0">
                <a:latin typeface="+mn-lt"/>
              </a:rPr>
              <a:t> služby“ </a:t>
            </a:r>
            <a:r>
              <a:rPr lang="cs-CZ" altLang="cs-CZ" sz="1400" dirty="0">
                <a:latin typeface="+mn-lt"/>
              </a:rPr>
              <a:t>(</a:t>
            </a:r>
            <a:r>
              <a:rPr lang="cs-CZ" altLang="cs-CZ" sz="1400" dirty="0" err="1">
                <a:latin typeface="+mn-lt"/>
              </a:rPr>
              <a:t>reg</a:t>
            </a:r>
            <a:r>
              <a:rPr lang="cs-CZ" altLang="cs-CZ" sz="1400" dirty="0">
                <a:latin typeface="+mn-lt"/>
              </a:rPr>
              <a:t>. č. </a:t>
            </a:r>
            <a:r>
              <a:rPr lang="cs-CZ" sz="1400" dirty="0">
                <a:latin typeface="+mn-lt"/>
              </a:rPr>
              <a:t>CZ.03.1.51/0.0/0.0/15_009/0000858) je spolufinancován Evropskou unií.</a:t>
            </a:r>
            <a:br>
              <a:rPr lang="cs-CZ" sz="1400" dirty="0">
                <a:latin typeface="+mn-lt"/>
              </a:rPr>
            </a:br>
            <a:endParaRPr lang="cs-CZ" sz="1400" cap="none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Jak na to?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dirty="0" smtClean="0"/>
              <a:t>Vnímání potřeb dítěte a naplňovat je (Ann </a:t>
            </a:r>
            <a:r>
              <a:rPr lang="cs-CZ" dirty="0" err="1" smtClean="0"/>
              <a:t>Sullivanová</a:t>
            </a:r>
            <a:r>
              <a:rPr lang="cs-CZ" dirty="0" smtClean="0"/>
              <a:t> a Helena Kellerová)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endParaRPr lang="cs-CZ" dirty="0" smtClean="0"/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dirty="0" smtClean="0"/>
              <a:t>Jaké mám možnosti jako pečující osoba….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endParaRPr lang="cs-CZ" dirty="0" smtClean="0"/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dirty="0"/>
              <a:t>Předškolní věk si mnozí z nás nepamatují, přesto je rozhodující pro celý náš vývoj.</a:t>
            </a:r>
          </a:p>
          <a:p>
            <a:pPr marL="0" indent="0" eaLnBrk="1" hangingPunct="1">
              <a:buNone/>
            </a:pPr>
            <a:endParaRPr lang="cs-CZ" dirty="0" smtClean="0"/>
          </a:p>
          <a:p>
            <a:pPr marL="431800" indent="-431800" eaLnBrk="1" hangingPunct="1">
              <a:buFont typeface="Wingdings" pitchFamily="2" charset="2"/>
              <a:buChar char=""/>
            </a:pPr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cap="none" dirty="0" smtClean="0"/>
              <a:t>Obecné zásady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Nesoutěžit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Poznávat všemi smysly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Podporovat aktivitu dětí, samostatnost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Podporovat zvídavost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Dítě potřebuje slyšet správné názvy, jména, i když je malé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3"/>
          <p:cNvSpPr>
            <a:spLocks noGrp="1"/>
          </p:cNvSpPr>
          <p:nvPr>
            <p:ph type="title" idx="4294967295"/>
          </p:nvPr>
        </p:nvSpPr>
        <p:spPr bwMode="auto">
          <a:xfrm>
            <a:off x="1511300" y="2609850"/>
            <a:ext cx="7272338" cy="1223963"/>
          </a:xfrm>
          <a:noFill/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000" cap="none" dirty="0" err="1" smtClean="0">
                <a:solidFill>
                  <a:schemeClr val="accent1"/>
                </a:solidFill>
              </a:rPr>
              <a:t>Enviromentální</a:t>
            </a:r>
            <a:r>
              <a:rPr lang="cs-CZ" sz="4000" cap="none" dirty="0" smtClean="0">
                <a:solidFill>
                  <a:schemeClr val="accent1"/>
                </a:solidFill>
              </a:rPr>
              <a:t> výchova </a:t>
            </a:r>
            <a:br>
              <a:rPr lang="cs-CZ" sz="4000" cap="none" dirty="0" smtClean="0">
                <a:solidFill>
                  <a:schemeClr val="accent1"/>
                </a:solidFill>
              </a:rPr>
            </a:br>
            <a:r>
              <a:rPr lang="cs-CZ" sz="4000" cap="none" dirty="0" smtClean="0">
                <a:solidFill>
                  <a:schemeClr val="accent1"/>
                </a:solidFill>
              </a:rPr>
              <a:t>pro nejmenší - provoz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Význam prostředí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280400" cy="49688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b="1" dirty="0" smtClean="0"/>
              <a:t>Bezpečné a přiměřené prostředí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b="1" dirty="0" smtClean="0"/>
              <a:t>Můžeme předcházet problémům?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b="1" dirty="0" smtClean="0"/>
              <a:t>Jaká jsou rizika z činnosti a jaká jsou rizika z nečinnosti?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cs-CZ" b="1" dirty="0" err="1" smtClean="0"/>
              <a:t>Obklopne</a:t>
            </a:r>
            <a:r>
              <a:rPr lang="cs-CZ" b="1" dirty="0" smtClean="0"/>
              <a:t> děti krásnými věcmi, vyřaďme z našeho věci ošklivé, kýčovité, z umělé hmoty…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>
          <a:xfrm>
            <a:off x="1692275" y="6516688"/>
            <a:ext cx="6911975" cy="1793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50">
              <a:latin typeface="+mn-lt"/>
              <a:cs typeface="+mn-cs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8640763" y="6516688"/>
            <a:ext cx="466725" cy="1793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2B48D9B-51F9-4380-85D4-29C0E3E5F0AA}" type="slidenum">
              <a:rPr lang="cs-CZ" sz="105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cs-CZ" sz="1050" b="1" dirty="0">
              <a:latin typeface="+mn-lt"/>
              <a:cs typeface="+mn-cs"/>
            </a:endParaRPr>
          </a:p>
        </p:txBody>
      </p:sp>
      <p:sp>
        <p:nvSpPr>
          <p:cNvPr id="27653" name="Obdélník 6"/>
          <p:cNvSpPr>
            <a:spLocks noChangeArrowheads="1"/>
          </p:cNvSpPr>
          <p:nvPr/>
        </p:nvSpPr>
        <p:spPr bwMode="auto">
          <a:xfrm>
            <a:off x="333375" y="1268413"/>
            <a:ext cx="8126413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431800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"/>
            </a:pPr>
            <a:endParaRPr lang="cs-CZ" sz="2400"/>
          </a:p>
          <a:p>
            <a:pPr marL="431800" indent="-431800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"/>
            </a:pPr>
            <a:endParaRPr lang="cs-CZ" sz="2400">
              <a:solidFill>
                <a:schemeClr val="accent1"/>
              </a:solidFill>
            </a:endParaRPr>
          </a:p>
          <a:p>
            <a:pPr marL="431800" indent="-431800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"/>
            </a:pPr>
            <a:endParaRPr lang="cs-CZ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Venkovní prostředí</a:t>
            </a:r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>
          <a:xfrm>
            <a:off x="1692275" y="6516688"/>
            <a:ext cx="6911975" cy="1793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50">
              <a:latin typeface="+mn-lt"/>
              <a:cs typeface="+mn-cs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8640763" y="6516688"/>
            <a:ext cx="466725" cy="1793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2546C32-E5C9-4E33-886D-C78F6456063F}" type="slidenum">
              <a:rPr lang="cs-CZ" sz="105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cs-CZ" sz="1050" b="1" dirty="0">
              <a:latin typeface="+mn-lt"/>
              <a:cs typeface="+mn-cs"/>
            </a:endParaRPr>
          </a:p>
        </p:txBody>
      </p:sp>
      <p:sp>
        <p:nvSpPr>
          <p:cNvPr id="29700" name="Zástupný symbol pro obsah 5"/>
          <p:cNvSpPr>
            <a:spLocks noGrp="1"/>
          </p:cNvSpPr>
          <p:nvPr>
            <p:ph idx="4294967295"/>
          </p:nvPr>
        </p:nvSpPr>
        <p:spPr>
          <a:xfrm>
            <a:off x="539750" y="1773238"/>
            <a:ext cx="8064500" cy="4319587"/>
          </a:xfrm>
        </p:spPr>
        <p:txBody>
          <a:bodyPr/>
          <a:lstStyle/>
          <a:p>
            <a:pPr eaLnBrk="1" hangingPunct="1"/>
            <a:r>
              <a:rPr lang="cs-CZ" smtClean="0"/>
              <a:t>Zahrada jako svět k objevování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		(vhodné rostliny a dřeviny, zákoutí s kameny, voda, pařezy, stromy, šišky, pískoviště, blátoviště, pestrost…)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 		sebeobsluha (oblékání, pohyb v prostoru)</a:t>
            </a:r>
          </a:p>
          <a:p>
            <a:pPr eaLnBrk="1" hangingPunct="1"/>
            <a:r>
              <a:rPr lang="cs-CZ" smtClean="0"/>
              <a:t>Další ekosystém k návštěvě </a:t>
            </a:r>
          </a:p>
          <a:p>
            <a:pPr marL="1143000" lvl="2" indent="-228600" eaLnBrk="1" hangingPunct="1">
              <a:buFont typeface="Wingdings" pitchFamily="2" charset="2"/>
              <a:buNone/>
            </a:pPr>
            <a:r>
              <a:rPr lang="cs-CZ" smtClean="0"/>
              <a:t>(les, louka, pole, rybník, jeskyně…)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SPRÁVNĚ OBLEČENÉ DĚTI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cs-CZ" cap="none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1747" name="Picture 4" descr="IMG_38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Vnitřní prostředí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Méně hraček, ale kvalitní</a:t>
            </a:r>
          </a:p>
          <a:p>
            <a:pPr eaLnBrk="1" hangingPunct="1"/>
            <a:r>
              <a:rPr lang="cs-CZ" smtClean="0"/>
              <a:t>Materiály z obnovitelných zdrojů</a:t>
            </a:r>
          </a:p>
          <a:p>
            <a:pPr eaLnBrk="1" hangingPunct="1"/>
            <a:r>
              <a:rPr lang="cs-CZ" smtClean="0"/>
              <a:t>Kromě dalších hraček nabízím i krabici s přírodninami (ořechy, kokos, tykev, dýně, lastury, ovčí rouno apod.)</a:t>
            </a:r>
          </a:p>
          <a:p>
            <a:pPr eaLnBrk="1" hangingPunct="1"/>
            <a:r>
              <a:rPr lang="cs-CZ" smtClean="0"/>
              <a:t>Zapojení dětí do přípravy jídla (odkud se jídlo bere)</a:t>
            </a:r>
          </a:p>
          <a:p>
            <a:pPr eaLnBrk="1" hangingPunct="1"/>
            <a:r>
              <a:rPr lang="cs-CZ" smtClean="0"/>
              <a:t>Třídění odpadů, hospodaření s vodou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cs-CZ" cap="none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0963" name="Picture 4" descr="IMG_0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3"/>
          <p:cNvSpPr>
            <a:spLocks noGrp="1"/>
          </p:cNvSpPr>
          <p:nvPr>
            <p:ph type="title" idx="4294967295"/>
          </p:nvPr>
        </p:nvSpPr>
        <p:spPr bwMode="auto">
          <a:xfrm>
            <a:off x="1511300" y="2609850"/>
            <a:ext cx="7272338" cy="1223963"/>
          </a:xfrm>
          <a:noFill/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000" cap="none" smtClean="0">
                <a:solidFill>
                  <a:schemeClr val="accent1"/>
                </a:solidFill>
              </a:rPr>
              <a:t>Enviromentální výchova </a:t>
            </a:r>
            <a:br>
              <a:rPr lang="cs-CZ" sz="4000" cap="none" smtClean="0">
                <a:solidFill>
                  <a:schemeClr val="accent1"/>
                </a:solidFill>
              </a:rPr>
            </a:br>
            <a:r>
              <a:rPr lang="cs-CZ" sz="4000" cap="none" smtClean="0">
                <a:solidFill>
                  <a:schemeClr val="accent1"/>
                </a:solidFill>
              </a:rPr>
              <a:t>pro nejmenší – co rodičům?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Jaké nastavujeme zrcadlo dětem?</a:t>
            </a:r>
          </a:p>
        </p:txBody>
      </p:sp>
      <p:sp>
        <p:nvSpPr>
          <p:cNvPr id="45058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280400" cy="49688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b="1" dirty="0" smtClean="0"/>
              <a:t>Především to jak se chováme, mluvíme, vystupujeme, konáme, nasloucháme si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b="1" dirty="0" smtClean="0"/>
              <a:t>Jaký máme sami vztah k přírodě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b="1" dirty="0" smtClean="0"/>
              <a:t>Jaký máme vztah k ostatním lidem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cs-CZ" b="1" dirty="0" smtClean="0"/>
              <a:t>To jak žijeme dává dětem vzor….</a:t>
            </a:r>
            <a:endParaRPr lang="cs-CZ" dirty="0" smtClean="0"/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>
          <a:xfrm>
            <a:off x="1692275" y="6516688"/>
            <a:ext cx="6911975" cy="1793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50">
              <a:latin typeface="+mn-lt"/>
              <a:cs typeface="+mn-cs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8640763" y="6516688"/>
            <a:ext cx="466725" cy="179387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9AB19D-73F0-478E-8D76-910AE736A60E}" type="slidenum">
              <a:rPr lang="cs-CZ" sz="1050" b="1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cs-CZ" sz="1050" b="1" dirty="0">
              <a:latin typeface="+mn-lt"/>
              <a:cs typeface="+mn-cs"/>
            </a:endParaRPr>
          </a:p>
        </p:txBody>
      </p:sp>
      <p:sp>
        <p:nvSpPr>
          <p:cNvPr id="45061" name="Obdélník 6"/>
          <p:cNvSpPr>
            <a:spLocks noChangeArrowheads="1"/>
          </p:cNvSpPr>
          <p:nvPr/>
        </p:nvSpPr>
        <p:spPr bwMode="auto">
          <a:xfrm>
            <a:off x="333375" y="1268413"/>
            <a:ext cx="8126413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431800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"/>
            </a:pPr>
            <a:endParaRPr lang="cs-CZ" sz="2400"/>
          </a:p>
          <a:p>
            <a:pPr marL="431800" indent="-431800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"/>
            </a:pPr>
            <a:endParaRPr lang="cs-CZ" sz="2400">
              <a:solidFill>
                <a:schemeClr val="accent1"/>
              </a:solidFill>
            </a:endParaRPr>
          </a:p>
          <a:p>
            <a:pPr marL="431800" indent="-431800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"/>
            </a:pPr>
            <a:endParaRPr lang="cs-CZ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Co to je enviromentální výchova (EV)?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395288" y="1412875"/>
            <a:ext cx="8280400" cy="49688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b="1" dirty="0" smtClean="0"/>
              <a:t>Odpovědný vztah k přírodě, o vztah s krásnou a divokou přírodou a jejích obyvatel</a:t>
            </a:r>
          </a:p>
          <a:p>
            <a:pPr marL="0" indent="0" eaLnBrk="1" hangingPunct="1">
              <a:buNone/>
            </a:pPr>
            <a:r>
              <a:rPr lang="cs-CZ" b="1" dirty="0" smtClean="0"/>
              <a:t>Vztah k místu</a:t>
            </a:r>
          </a:p>
          <a:p>
            <a:pPr marL="0" indent="0" eaLnBrk="1" hangingPunct="1">
              <a:buNone/>
            </a:pPr>
            <a:r>
              <a:rPr lang="cs-CZ" b="1" dirty="0" smtClean="0"/>
              <a:t>Vztah k lidem</a:t>
            </a:r>
          </a:p>
          <a:p>
            <a:pPr marL="0" indent="0" eaLnBrk="1" hangingPunct="1">
              <a:buNone/>
            </a:pPr>
            <a:r>
              <a:rPr lang="cs-CZ" b="1" dirty="0" smtClean="0"/>
              <a:t>Je to bohatý život se skromnými prostředky</a:t>
            </a:r>
          </a:p>
          <a:p>
            <a:pPr marL="0" indent="0" eaLnBrk="1" hangingPunct="1">
              <a:buNone/>
            </a:pPr>
            <a:r>
              <a:rPr lang="cs-CZ" b="1" dirty="0" smtClean="0"/>
              <a:t>Úžas nad obyčejnými věcmi</a:t>
            </a:r>
          </a:p>
          <a:p>
            <a:pPr marL="0" indent="0" eaLnBrk="1" hangingPunct="1">
              <a:buNone/>
            </a:pPr>
            <a:endParaRPr lang="cs-CZ" b="1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B075-8C5B-4AEB-928F-230CE491AC85}" type="slidenum">
              <a:rPr lang="cs-CZ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15365" name="Obdélník 6"/>
          <p:cNvSpPr>
            <a:spLocks noChangeArrowheads="1"/>
          </p:cNvSpPr>
          <p:nvPr/>
        </p:nvSpPr>
        <p:spPr bwMode="auto">
          <a:xfrm>
            <a:off x="333375" y="1268413"/>
            <a:ext cx="8126413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1800" indent="-431800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"/>
            </a:pPr>
            <a:endParaRPr lang="cs-CZ" sz="2400" dirty="0"/>
          </a:p>
          <a:p>
            <a:pPr marL="431800" indent="-431800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"/>
            </a:pPr>
            <a:endParaRPr lang="cs-CZ" sz="2400" dirty="0">
              <a:solidFill>
                <a:schemeClr val="accent1"/>
              </a:solidFill>
            </a:endParaRPr>
          </a:p>
          <a:p>
            <a:pPr marL="431800" indent="-431800">
              <a:lnSpc>
                <a:spcPts val="2875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"/>
            </a:pPr>
            <a:endParaRPr lang="cs-CZ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Co rodiče zajímá?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773238"/>
            <a:ext cx="8064500" cy="4319587"/>
          </a:xfrm>
        </p:spPr>
        <p:txBody>
          <a:bodyPr/>
          <a:lstStyle/>
          <a:p>
            <a:pPr eaLnBrk="1" hangingPunct="1"/>
            <a:r>
              <a:rPr lang="cs-CZ" dirty="0" smtClean="0"/>
              <a:t>Jestli jsme byli venku (udělali „práci“ za ně)</a:t>
            </a:r>
          </a:p>
          <a:p>
            <a:pPr eaLnBrk="1" hangingPunct="1"/>
            <a:r>
              <a:rPr lang="cs-CZ" dirty="0" smtClean="0"/>
              <a:t>Jestli byli děti venku správně oblečené</a:t>
            </a:r>
          </a:p>
          <a:p>
            <a:pPr eaLnBrk="1" hangingPunct="1"/>
            <a:r>
              <a:rPr lang="cs-CZ" dirty="0" smtClean="0"/>
              <a:t>Jestli jsme s dětmi tvořili</a:t>
            </a:r>
          </a:p>
          <a:p>
            <a:pPr eaLnBrk="1" hangingPunct="1"/>
            <a:r>
              <a:rPr lang="cs-CZ" dirty="0" smtClean="0"/>
              <a:t>Jestli jsou děti v pohodě a rozvíjí 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Je to atraktivní téma pro rodiče?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Proč?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Diskuse.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0"/>
            <a:ext cx="8423275" cy="10795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cap="none" smtClean="0"/>
              <a:t>Jak na rodiče?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Setkávání rodičů, spojování a posilování společných hodnot…. </a:t>
            </a:r>
          </a:p>
          <a:p>
            <a:r>
              <a:rPr lang="cs-CZ" smtClean="0"/>
              <a:t>Nastavování limitů naší práce</a:t>
            </a:r>
          </a:p>
          <a:p>
            <a:r>
              <a:rPr lang="cs-CZ" smtClean="0"/>
              <a:t>Inzerovat naše hodnoty práce dopředu, na co klademe důraz….</a:t>
            </a:r>
          </a:p>
          <a:p>
            <a:r>
              <a:rPr lang="cs-CZ" smtClean="0"/>
              <a:t>Zakotvit zásadní způsob naší práce již do smlouvy s rodičem (chodíme ven, dítě musí mít oblečení, může se umazat…) a do vnitřního řádu provozovny, do pravidel, kterými se řídíme a rodiče o nich informujeme…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cs-CZ" cap="none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Věci si nekupujeme za peníze, </a:t>
            </a:r>
          </a:p>
          <a:p>
            <a:pPr marL="1420813" lvl="4" indent="-250825">
              <a:buFont typeface="Wingdings" pitchFamily="2" charset="2"/>
              <a:buChar char=""/>
            </a:pPr>
            <a:r>
              <a:rPr lang="cs-CZ" dirty="0" smtClean="0"/>
              <a:t>ale za hodiny našeho života.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cap="none" smtClean="0"/>
              <a:t>Co envirometální výchova není a jaká by být neměla?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Není to jednorázový Den země či zúžený EV jen na terénní biologii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Nemá přinášet katastrofické a jiné odstrašující scénáře, či zbytečnost lidského počínání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Nemá přinášet jen poznatky a definice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Nemá být jen papírová, interiérová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V žádném případě by neměla poučovat, peskovat, poroučet, přikazovat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dirty="0" smtClean="0"/>
              <a:t>Se nemá tvářit, že spasí a zahrání svět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cs-CZ" cap="none" smtClean="0"/>
              <a:t>… a jaká by tedy enviromentální výchova být měla?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431800">
              <a:buFont typeface="Wingdings" pitchFamily="2" charset="2"/>
              <a:buChar char=""/>
            </a:pPr>
            <a:r>
              <a:rPr lang="cs-CZ" smtClean="0"/>
              <a:t>Vstřícná, inspirující, povzbudivá, nápaditá, přinášející radost a otevírající nové obzory, důsledná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smtClean="0"/>
              <a:t>Být víc výchovou osobním příkladem a vlastním přesvědčením učitele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smtClean="0"/>
              <a:t>Aktuální, odborně podložená, poskytující různé pohledy na tentýž problém, nabízet možnosti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smtClean="0"/>
              <a:t>Zprostředkující co nejširší přímí kontakt s přírodou, s její aktivní ochranou, vybízející k praktické péči o místní životní prostředí</a:t>
            </a:r>
          </a:p>
          <a:p>
            <a:pPr marL="431800" indent="-431800">
              <a:buFont typeface="Wingdings" pitchFamily="2" charset="2"/>
              <a:buChar char=""/>
            </a:pPr>
            <a:r>
              <a:rPr lang="cs-CZ" smtClean="0"/>
              <a:t>Přirozeně prostupující všemi oblastmi života, školy, volnočasovými aktivitami apod.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Proč se o ni máme zajímat?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Změnily se podmínky života na zemi.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Nosná kapacita prostředí </a:t>
            </a:r>
          </a:p>
          <a:p>
            <a:pPr marL="665163" lvl="1" indent="-250825" eaLnBrk="1" hangingPunct="1">
              <a:buFont typeface="Wingdings" pitchFamily="2" charset="2"/>
              <a:buChar char=""/>
            </a:pPr>
            <a:r>
              <a:rPr lang="cs-CZ" smtClean="0"/>
              <a:t>Neumíme ji vypočítat. </a:t>
            </a:r>
          </a:p>
          <a:p>
            <a:pPr marL="665163" lvl="1" indent="-250825" eaLnBrk="1" hangingPunct="1">
              <a:buFont typeface="Wingdings" pitchFamily="2" charset="2"/>
              <a:buChar char=""/>
            </a:pPr>
            <a:r>
              <a:rPr lang="cs-CZ" smtClean="0"/>
              <a:t>Byla v minulosti již několikrát překročena.</a:t>
            </a:r>
          </a:p>
          <a:p>
            <a:pPr marL="665163" lvl="1" indent="-250825" eaLnBrk="1" hangingPunct="1">
              <a:buFont typeface="Wingdings" pitchFamily="2" charset="2"/>
              <a:buChar char=""/>
            </a:pPr>
            <a:r>
              <a:rPr lang="cs-CZ" smtClean="0"/>
              <a:t>Napravena legislativou. </a:t>
            </a:r>
          </a:p>
          <a:p>
            <a:pPr marL="665163" lvl="1" indent="-250825" eaLnBrk="1" hangingPunct="1">
              <a:buFont typeface="Wingdings" pitchFamily="2" charset="2"/>
              <a:buChar char=""/>
            </a:pPr>
            <a:r>
              <a:rPr lang="cs-CZ" smtClean="0"/>
              <a:t>Již nelze řešit stěhovací strategií.</a:t>
            </a:r>
          </a:p>
          <a:p>
            <a:pPr marL="665163" lvl="1" indent="-250825" eaLnBrk="1" hangingPunct="1">
              <a:buFont typeface="Wingdings" pitchFamily="2" charset="2"/>
              <a:buChar char=""/>
            </a:pPr>
            <a:endParaRPr lang="cs-CZ" smtClean="0"/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Enviromentální výchova nás zajímá právě proto, že se ještě něco dá dělat.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endParaRPr lang="cs-CZ" smtClean="0"/>
          </a:p>
          <a:p>
            <a:pPr marL="431800" indent="-431800" eaLnBrk="1" hangingPunct="1">
              <a:buFont typeface="Wingdings" pitchFamily="2" charset="2"/>
              <a:buChar char=""/>
            </a:pPr>
            <a:endParaRPr lang="cs-CZ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Cíle EV?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Pokud si připustíme existenci enviromentálních problémů a věříme, že to má ještě smysl, že se ještě něco dá dělat…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endParaRPr lang="cs-CZ" smtClean="0"/>
          </a:p>
          <a:p>
            <a:pPr marL="431800" indent="-431800" eaLnBrk="1" hangingPunct="1">
              <a:buFont typeface="Wingdings" pitchFamily="2" charset="2"/>
              <a:buChar char=""/>
            </a:pPr>
            <a:endParaRPr lang="cs-CZ" smtClean="0"/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Vychovat a naučit lidi žít ve změněných podmínkách jinak, udržitelně.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Důraz na dobrovolnost, uvědomělost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Změnit zažitá pravidla chování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Učit děti rozlišovat hodnoty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Má to nějaká rizika?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431800" eaLnBrk="1" hangingPunct="1">
              <a:buFont typeface="Wingdings" pitchFamily="2" charset="2"/>
              <a:buNone/>
            </a:pPr>
            <a:r>
              <a:rPr lang="cs-CZ" smtClean="0"/>
              <a:t>- Můžu mít jiný pohled na věc něž kolegyně</a:t>
            </a:r>
          </a:p>
          <a:p>
            <a:pPr marL="431800" indent="-431800" eaLnBrk="1" hangingPunct="1">
              <a:buFontTx/>
              <a:buChar char="-"/>
            </a:pPr>
            <a:r>
              <a:rPr lang="cs-CZ" smtClean="0"/>
              <a:t>Rodiče mají jiné požadavky na výchovu, obecně nesoulad v názorech, jak to dělat, proč to dělat</a:t>
            </a:r>
          </a:p>
          <a:p>
            <a:pPr marL="431800" indent="-431800" eaLnBrk="1" hangingPunct="1">
              <a:buFontTx/>
              <a:buChar char="-"/>
            </a:pPr>
            <a:r>
              <a:rPr lang="cs-CZ" smtClean="0"/>
              <a:t>Nějaká další?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Proč EV řešíme u nejmenších? Jak to předkládat rodičům?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Příroda jako učitel poskytuje dítěti </a:t>
            </a:r>
            <a:r>
              <a:rPr lang="cs-CZ" b="1" u="sng" smtClean="0"/>
              <a:t>dostatek </a:t>
            </a:r>
            <a:r>
              <a:rPr lang="cs-CZ" smtClean="0"/>
              <a:t>podnětů.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b="1" u="sng" smtClean="0"/>
              <a:t>Zvyšuje</a:t>
            </a:r>
            <a:r>
              <a:rPr lang="cs-CZ" smtClean="0"/>
              <a:t> psychickou i fyzickou </a:t>
            </a:r>
            <a:r>
              <a:rPr lang="cs-CZ" b="1" u="sng" smtClean="0"/>
              <a:t>zdatnost</a:t>
            </a:r>
            <a:r>
              <a:rPr lang="cs-CZ" smtClean="0"/>
              <a:t> dětí. 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b="1" u="sng" smtClean="0"/>
              <a:t>Menší pravděpodobnost výskytu logopedických vad, zmírnění agrese, vyšší citlivost, nervová soustava je trénována adekvátními podněty</a:t>
            </a:r>
            <a:r>
              <a:rPr lang="cs-CZ" smtClean="0"/>
              <a:t>…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Děti si potřebu pohybu venku neuvědomují.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cap="none" smtClean="0"/>
              <a:t>Enviromentální senzitivita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Je jedním z cílů EVENT.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Může k ní dojít jen ve vhodně diverzifikovaném přírodním prostředí.</a:t>
            </a:r>
          </a:p>
          <a:p>
            <a:pPr marL="431800" indent="-431800" eaLnBrk="1" hangingPunct="1">
              <a:buFont typeface="Wingdings" pitchFamily="2" charset="2"/>
              <a:buChar char=""/>
            </a:pPr>
            <a:r>
              <a:rPr lang="cs-CZ" smtClean="0"/>
              <a:t>Vhodné prostředí nejen že rozvíjí osobnostní charakteristiky vhodné pro budoucí enviromentální chování, ale také poskytuje komplexní, přirozený rozvoj dítěti.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1853</TotalTime>
  <Words>758</Words>
  <Application>Microsoft Office PowerPoint</Application>
  <PresentationFormat>Předvádění na obrazovce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prezentace</vt:lpstr>
      <vt:lpstr>Enviromentální výchova  pro nejmenší   PROJEKT „Podpora implementace služby péče o děti od šesti měsíců do čtyř let v tzv. mikrojeslích a pilotní ověrení služby“ (reg. č. CZ.03.1.51/0.0/0.0/15_009/0000858) je spolufinancován Evropskou unií. </vt:lpstr>
      <vt:lpstr>Co to je enviromentální výchova (EV)?</vt:lpstr>
      <vt:lpstr>Co envirometální výchova není a jaká by být neměla?</vt:lpstr>
      <vt:lpstr>… a jaká by tedy enviromentální výchova být měla?</vt:lpstr>
      <vt:lpstr>Proč se o ni máme zajímat?</vt:lpstr>
      <vt:lpstr>Cíle EV?</vt:lpstr>
      <vt:lpstr>Má to nějaká rizika?</vt:lpstr>
      <vt:lpstr>Proč EV řešíme u nejmenších? Jak to předkládat rodičům?</vt:lpstr>
      <vt:lpstr>Enviromentální senzitivita</vt:lpstr>
      <vt:lpstr>Jak na to?</vt:lpstr>
      <vt:lpstr>Obecné zásady</vt:lpstr>
      <vt:lpstr>Enviromentální výchova  pro nejmenší - provoz</vt:lpstr>
      <vt:lpstr>Význam prostředí</vt:lpstr>
      <vt:lpstr>Venkovní prostředí</vt:lpstr>
      <vt:lpstr>Prezentace aplikace PowerPoint</vt:lpstr>
      <vt:lpstr>Vnitřní prostředí</vt:lpstr>
      <vt:lpstr>Prezentace aplikace PowerPoint</vt:lpstr>
      <vt:lpstr>Enviromentální výchova  pro nejmenší – co rodičům?</vt:lpstr>
      <vt:lpstr>Jaké nastavujeme zrcadlo dětem?</vt:lpstr>
      <vt:lpstr>Co rodiče zajímá?</vt:lpstr>
      <vt:lpstr>Je to atraktivní téma pro rodiče?</vt:lpstr>
      <vt:lpstr>Jak na rodiče?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Kumová Petra Mgr. (MPSV)</dc:creator>
  <cp:lastModifiedBy>Pohlová Veronika Mgr.(MPSV)</cp:lastModifiedBy>
  <cp:revision>199</cp:revision>
  <cp:lastPrinted>2016-05-19T06:23:38Z</cp:lastPrinted>
  <dcterms:created xsi:type="dcterms:W3CDTF">2015-02-20T08:23:15Z</dcterms:created>
  <dcterms:modified xsi:type="dcterms:W3CDTF">2018-03-07T10:54:14Z</dcterms:modified>
</cp:coreProperties>
</file>