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41"/>
  </p:notesMasterIdLst>
  <p:handoutMasterIdLst>
    <p:handoutMasterId r:id="rId42"/>
  </p:handoutMasterIdLst>
  <p:sldIdLst>
    <p:sldId id="319" r:id="rId2"/>
    <p:sldId id="349" r:id="rId3"/>
    <p:sldId id="350" r:id="rId4"/>
    <p:sldId id="393" r:id="rId5"/>
    <p:sldId id="394" r:id="rId6"/>
    <p:sldId id="395" r:id="rId7"/>
    <p:sldId id="396" r:id="rId8"/>
    <p:sldId id="397" r:id="rId9"/>
    <p:sldId id="400" r:id="rId10"/>
    <p:sldId id="398" r:id="rId11"/>
    <p:sldId id="399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11" r:id="rId21"/>
    <p:sldId id="428" r:id="rId22"/>
    <p:sldId id="409" r:id="rId23"/>
    <p:sldId id="410" r:id="rId24"/>
    <p:sldId id="413" r:id="rId25"/>
    <p:sldId id="412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9" r:id="rId36"/>
    <p:sldId id="425" r:id="rId37"/>
    <p:sldId id="426" r:id="rId38"/>
    <p:sldId id="427" r:id="rId39"/>
    <p:sldId id="430" r:id="rId40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lebovská Jiřina (MPSV)" initials="CJ(" lastIdx="2" clrIdx="0"/>
  <p:cmAuthor id="1" name="Kumová Petra Mgr. (MPSV)" initials="KP" lastIdx="2" clrIdx="1"/>
  <p:cmAuthor id="2" name="Stanková Jana Mgr. (MPSV)" initials="SJM(" lastIdx="1" clrIdx="2"/>
  <p:cmAuthor id="3" name="Chlebovská Jiřina Bc. (MPSV)" initials="CJB(" lastIdx="7" clrIdx="3"/>
  <p:cmAuthor id="4" name="Dubová Veronika Mgr. (MPSV)" initials="DVM(" lastIdx="4" clrIdx="4"/>
  <p:cmAuthor id="5" name="Tobolka Augustová Barbora Mgr. (MPSV)" initials="TABM(" lastIdx="5" clrIdx="5">
    <p:extLst>
      <p:ext uri="{19B8F6BF-5375-455C-9EA6-DF929625EA0E}">
        <p15:presenceInfo xmlns:p15="http://schemas.microsoft.com/office/powerpoint/2012/main" userId="S::barbora.tobolka@mpsv.cz::f15dc876-8d01-474d-9fd4-2b22fc4ce2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8" autoAdjust="0"/>
    <p:restoredTop sz="89609" autoAdjust="0"/>
  </p:normalViewPr>
  <p:slideViewPr>
    <p:cSldViewPr showGuides="1">
      <p:cViewPr varScale="1">
        <p:scale>
          <a:sx n="59" d="100"/>
          <a:sy n="59" d="100"/>
        </p:scale>
        <p:origin x="1252" y="6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54" y="-72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eta.horpeniakova\Desktop\200615_v&#283;k_d&#367;vo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75429350858702"/>
          <c:y val="0.10064709875108459"/>
          <c:w val="0.65450772968099813"/>
          <c:h val="0.70618228149933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List1!$F$3</c:f>
              <c:strCache>
                <c:ptCount val="1"/>
                <c:pt idx="0">
                  <c:v>DS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List1!$E$4:$E$8</c:f>
              <c:strCache>
                <c:ptCount val="5"/>
                <c:pt idx="0">
                  <c:v>méně než 1 rok</c:v>
                </c:pt>
                <c:pt idx="1">
                  <c:v>1-2 roky</c:v>
                </c:pt>
                <c:pt idx="2">
                  <c:v>2leté</c:v>
                </c:pt>
                <c:pt idx="3">
                  <c:v>3leté</c:v>
                </c:pt>
                <c:pt idx="4">
                  <c:v>Více jak 4 roky</c:v>
                </c:pt>
              </c:strCache>
            </c:strRef>
          </c:cat>
          <c:val>
            <c:numRef>
              <c:f>List1!$F$4:$F$8</c:f>
              <c:numCache>
                <c:formatCode>0%</c:formatCode>
                <c:ptCount val="5"/>
                <c:pt idx="0">
                  <c:v>1.67E-2</c:v>
                </c:pt>
                <c:pt idx="1">
                  <c:v>0.21540000000000001</c:v>
                </c:pt>
                <c:pt idx="2">
                  <c:v>0.52700000000000002</c:v>
                </c:pt>
                <c:pt idx="3">
                  <c:v>0.14940000000000001</c:v>
                </c:pt>
                <c:pt idx="4">
                  <c:v>9.1399999999999995E-2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9-42F1-A71C-2A05006F5523}"/>
            </c:ext>
          </c:extLst>
        </c:ser>
        <c:ser>
          <c:idx val="1"/>
          <c:order val="1"/>
          <c:tx>
            <c:strRef>
              <c:f>List1!$G$3</c:f>
              <c:strCache>
                <c:ptCount val="1"/>
                <c:pt idx="0">
                  <c:v>Mikrojesle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List1!$E$4:$E$8</c:f>
              <c:strCache>
                <c:ptCount val="5"/>
                <c:pt idx="0">
                  <c:v>méně než 1 rok</c:v>
                </c:pt>
                <c:pt idx="1">
                  <c:v>1-2 roky</c:v>
                </c:pt>
                <c:pt idx="2">
                  <c:v>2leté</c:v>
                </c:pt>
                <c:pt idx="3">
                  <c:v>3leté</c:v>
                </c:pt>
                <c:pt idx="4">
                  <c:v>Více jak 4 roky</c:v>
                </c:pt>
              </c:strCache>
            </c:strRef>
          </c:cat>
          <c:val>
            <c:numRef>
              <c:f>List1!$G$4:$G$8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0.42</c:v>
                </c:pt>
                <c:pt idx="2">
                  <c:v>0.45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9-42F1-A71C-2A05006F5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95658752"/>
        <c:axId val="95660288"/>
      </c:barChart>
      <c:catAx>
        <c:axId val="956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660288"/>
        <c:crosses val="autoZero"/>
        <c:auto val="0"/>
        <c:lblAlgn val="ctr"/>
        <c:lblOffset val="100"/>
        <c:noMultiLvlLbl val="0"/>
      </c:catAx>
      <c:valAx>
        <c:axId val="956602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6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24748116162899"/>
          <c:y val="5.3101617185614292E-2"/>
          <c:w val="0.47336207663868318"/>
          <c:h val="0.82596353587590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BA88-46BA-B580-3E6269493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'stát garance'!$A$18:$A$22</c:f>
              <c:strCache>
                <c:ptCount val="5"/>
                <c:pt idx="0">
                  <c:v>Ne, nepovažuji to za povinnost státu</c:v>
                </c:pt>
                <c:pt idx="1">
                  <c:v>Ano, od 4 let</c:v>
                </c:pt>
                <c:pt idx="2">
                  <c:v>Ano, od 3 let</c:v>
                </c:pt>
                <c:pt idx="3">
                  <c:v>Ano, od 2 let</c:v>
                </c:pt>
                <c:pt idx="4">
                  <c:v>Ano, od 1 roku</c:v>
                </c:pt>
              </c:strCache>
            </c:strRef>
          </c:cat>
          <c:val>
            <c:numRef>
              <c:f>'stát garance'!$B$18:$B$22</c:f>
              <c:numCache>
                <c:formatCode>0%</c:formatCode>
                <c:ptCount val="5"/>
                <c:pt idx="0">
                  <c:v>0.11986301369863013</c:v>
                </c:pt>
                <c:pt idx="1">
                  <c:v>1.0273972602739725E-2</c:v>
                </c:pt>
                <c:pt idx="2">
                  <c:v>0.23972602739726026</c:v>
                </c:pt>
                <c:pt idx="3">
                  <c:v>0.44863013698630139</c:v>
                </c:pt>
                <c:pt idx="4">
                  <c:v>0.1815068493150685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8-46BA-B580-3E62694930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815936"/>
        <c:axId val="115540736"/>
      </c:barChart>
      <c:catAx>
        <c:axId val="115815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75000"/>
                <a:lumOff val="25000"/>
              </a:sysClr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15540736"/>
        <c:crosses val="autoZero"/>
        <c:auto val="1"/>
        <c:lblAlgn val="ctr"/>
        <c:lblOffset val="100"/>
        <c:noMultiLvlLbl val="0"/>
      </c:catAx>
      <c:valAx>
        <c:axId val="1155407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>
            <a:solidFill>
              <a:sysClr val="windowText" lastClr="000000">
                <a:lumMod val="75000"/>
                <a:lumOff val="25000"/>
              </a:sysClr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15815936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4301F-7F47-460B-B3C0-FA0EDF9A16DE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3B1F-64EA-4859-BADC-C33C4A1A5E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69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cs/IP_13_495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iler.uiv.cz/rocenka/rocenka.as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91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21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MPSV, 2020. Závěrečná evaluační zpráva projektu Mikrojesle.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Dotazníkové šetření na cílovou skupinu – rodiče v mikrojeslích 2019-2020,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= 292; Dotazníkové šetření mezi rodiči dětí navštěvujících DS 2019, N = 1258.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61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MPSV, 2020. Závěrečná evaluační zpráva projektu Mikrojesle.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7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MPSV, 2020. Závěrečná evaluační zpráva projektu Mikrojesle.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109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Eurydice, 2019.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on Early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Childhood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Care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2019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Eurydice, 2019.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on Early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Childhood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Care 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2019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edition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70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 děti od 9 měsíců věku mají nárok na místo v zařízení vzdělávání a péče pro děti v raném věku. Tento věk přitom odpovídá době, kdy rodičům ve Finsku končí mateřská a rodičovská dovolená. Mají pak většinou na výběr ze tří variant: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dítě dochází do denního centra (mateřské školy) či rodinného typu péče zřizovaných obcí;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dítě dochází k soukromým poskytovatelům (denní centra či rodinná péče) a pobírá příspěvek na soukromou denní péči;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rodič může zůstat s dítětem doma a do jeho 3 let pobírat příspěvek na domácí péči.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81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Kromě obecních a soukromých mateřských škol, které zajišťují garantované umístění od 1 roku, mohou rodiny ve Švédsku využívat ještě další formy péče o děti předškolního věku. Jde o tzv.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„otevřené mateřské školy“,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 jsou určeny pro děti, jejichž rodiče jsou doma, protože do těchto zařízení docházejí děti v doprovodu rodičů a společně se tu věnují různým aktivitám.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153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Obce zaručují dostupnost služeb péče o děti. Obce zřizují svá vlastní předškolní zařízení, ale úzce spolupracují i se soukromými poskytovateli.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Soukromá i obecní zařízení dostávají téměř stejné finance z veřejných rozpočtů, přičemž obec dohlíží na činnost obou typů škol a má přehled o jejich kapacitách.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Soukromá i obecní zařízení dostávají téměř stejné finance z veřejných rozpočtů, přičemž obec dohlíží na činnost obou typů škol a má přehled o jejich kapacitách.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692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Zařízení péče o děti předškolního věku se tu dělí na: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vuggestue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angl.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nurseries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určené pro děti do 3 let;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børnehave</a:t>
            </a:r>
            <a:r>
              <a:rPr lang="cs-CZ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angl. </a:t>
            </a:r>
            <a:r>
              <a:rPr lang="cs-CZ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kindergarten</a:t>
            </a:r>
            <a:r>
              <a:rPr lang="cs-CZ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pro děti od 3 do 5 nebo 6 let;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integrované instituce pro děti od 26 týdnů do 5 nebo 6 let;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dagpleje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– poskytovatelé domácí péče pro děti od 26 týdnů do 5 nebo 6 let.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 uvedené typy jsou většinou zřizovány a kontrolovány obcemi, ale jsou zde i soukromí poskytovatelé. Jejich činnost musí obec schválit a následně na ni také dohlíží.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0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6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předškolních zařízeních jsou buď samostatně skupiny pro děti do tří let (jesle) a pro děti od 4 do 7 let (mateřská škola), nebo mohou být i smíšené skupiny od 1,5 do 7 let.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Rodiče mohou požádat o umístění dítěte do zařízení a obec jim toto místo v jejich spádové oblasti musí zařídit. Zároveň je možné požádat o místo i mimo tuto oblast, například kvůli dojíždění do zaměstnání, nicméně přednost mají při přijímání vždy děti residentů.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99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poptávku po místech v předškolním zařízení mají odpovídat obce, a to tak, že pokud se sejde alespoň 10 dětí (nebo 8 dětí se speciálními potřebami), jejichž rodiče požádají o umístění do předškolního zařízení, měly by toto zařízení založit, není-li k dispozici.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Dále musí zajistit místo v nejbližším vzdělávacím zařízení pro děti ve věku 5 a 6 let, které mají povinnou předškolní docházku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779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Formy péče o děti předškolního věku v Německu představují buď obcí zřízené mateřské školy (pro věk 3–6 let) či jesle (0–3 roky), dále soukromá zařízení tohoto typu, a pak dětské skupiny (malé pro děti ve věku 0–6 let, velké pro děti ve věku 2–6 let) a tzv. „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Kindertagespflege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což je nerodinná individuální péče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Tagesmutter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(„denní matka“) či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Tagesvater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(„denní otec“).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Volba zařízení závisí na rodičích i na tom, co nabízí obec.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459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Ve většině případů navštěvují děti obecní zařízení, ale jsou tu i mateřské školy soukromé.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Slovinsko pro fungující nabídku předškolního vzdělávání zavedlo informační systém, kde mateřské školy každý měsíc aktualizují informace o volných místech. Tyto informace jsou veřejně přístupné online a každý rodič se může podívat na dostupnost míst v kterékoli veřejné i soukromé mateřské škole ve Slovinsku i na to, kdy by jejich dítě v daném zařízení mohlo být přijato.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18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82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Barcelonské cíle</a:t>
            </a:r>
            <a:r>
              <a:rPr lang="cs-CZ"/>
              <a:t>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iž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roce 2002 byly na zasedání Evropské rady v Barceloně nastaveny tzv. „barcelonské cíle“, které zavázaly členské státy EU k vytvoření podmínek pro odstranění překážek, kterým čelí ženy na trhu práce, konkrétně v souvislosti s dostupností služeb péče o děti předškolního věku. Do roku 2010 tak měly být státy schopny poskytnout umístění v zařízení péče o děti 90 % dětí starších 3 let a 33 % dětí mladších 3 let. V České republice se tohoto cíle nepodařilo dosáhnout a dle zprávy o plnění těchto cílů z roku 2018 jsme mezi zeměmi, kde je nejnižší podíl dětí mladších 3 let v předškolních zařízeních.</a:t>
            </a:r>
          </a:p>
          <a:p>
            <a:pPr algn="just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Podrobnější informace k „barcelonským cílům“ lze najít např. v tiskové zprávě Evropské komise zde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https://ec.europa.eu/</a:t>
            </a:r>
            <a:r>
              <a:rPr lang="cs-CZ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commission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presscorner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/detail/cs/IP_13_495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542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7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* Z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ákon č. 561/2004 Sb., o předškolním, základním, středním, vyšším odborném a jiném vzdělávání.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84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 Počet DS k 9. 11. 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4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 Počet mikrojeslí k 11. 11. 2020.</a:t>
            </a:r>
          </a:p>
          <a:p>
            <a:r>
              <a:rPr lang="cs-CZ" dirty="0"/>
              <a:t>** Sdílené místo: mikrojesle průměrně navštěvuje až 7 dětí, které se během týdne v mikrojeslích střídají, v současné chvíli je pečováno v mikrojeslích pouze o 4 děti.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 Zákon č. 455/1991 Sb., o živnostenském podnikání (živnostenský zákon).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1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52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**Zdroj: Statistická ročenka školství 2019/2020 – výkonové ukazatele: </a:t>
            </a:r>
            <a:r>
              <a:rPr lang="cs-CZ" u="sng" dirty="0">
                <a:hlinkClick r:id="rId3"/>
              </a:rPr>
              <a:t>http://toiler.uiv.cz/</a:t>
            </a:r>
            <a:r>
              <a:rPr lang="cs-CZ" u="sng" dirty="0" err="1">
                <a:hlinkClick r:id="rId3"/>
              </a:rPr>
              <a:t>rocenka</a:t>
            </a:r>
            <a:r>
              <a:rPr lang="cs-CZ" u="sng" dirty="0">
                <a:hlinkClick r:id="rId3"/>
              </a:rPr>
              <a:t>/rocenka.asp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3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 V ČR mají ženy nárok na 28 týdnů mateřské dovolené (u vícerčat 37 týdnů), rodičovskou dovolenou mohou pobírat do 4 let věku dítěte v rámci čerpání celkové částky 300 000 Kč (u vícerčat 450 000 Kč). Volbu výše rodičovského příspěvku je možné měnit 1 x za 3 měsíce.  Otcovská dovolená trvá 7 dnů v době šesti týdnů ode dne narození dítěte nebo jeho převzetí do péče.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7B0578D8-46BF-4BF7-9994-A274EB88E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4" y="288651"/>
            <a:ext cx="7833716" cy="6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CC509C3-608D-4030-A2F3-A260E817CF02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79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596" y="260648"/>
            <a:ext cx="1261944" cy="6902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701" y="1916832"/>
            <a:ext cx="8280920" cy="2736304"/>
          </a:xfrm>
        </p:spPr>
        <p:txBody>
          <a:bodyPr/>
          <a:lstStyle/>
          <a:p>
            <a:pPr algn="ctr"/>
            <a:br>
              <a:rPr lang="cs-CZ" sz="4800" dirty="0"/>
            </a:b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4" y="5013176"/>
            <a:ext cx="8244448" cy="1080120"/>
          </a:xfrm>
        </p:spPr>
        <p:txBody>
          <a:bodyPr/>
          <a:lstStyle/>
          <a:p>
            <a:r>
              <a:rPr lang="cs-CZ" sz="1400" dirty="0"/>
              <a:t>Projekt „Podpora implementace služby péče o děti od šesti měsíců do čtyř let v tzv. mikrojeslích a pilotní ověření služby“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reg</a:t>
            </a:r>
            <a:r>
              <a:rPr lang="cs-CZ" altLang="cs-CZ" sz="1400" dirty="0"/>
              <a:t>. č. </a:t>
            </a:r>
            <a:r>
              <a:rPr lang="cs-CZ" sz="1400" dirty="0"/>
              <a:t>CZ.03.1.51/0.0/0.0/15_009/0000858) je financován  z Operačního programu Zaměstnanost a státního rozpočtu ČR.</a:t>
            </a:r>
            <a:endParaRPr lang="cs-CZ" sz="1100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592CB70C-017A-45DA-BA21-215C75C3CE3C}"/>
              </a:ext>
            </a:extLst>
          </p:cNvPr>
          <p:cNvSpPr txBox="1">
            <a:spLocks/>
          </p:cNvSpPr>
          <p:nvPr/>
        </p:nvSpPr>
        <p:spPr>
          <a:xfrm>
            <a:off x="467544" y="2168860"/>
            <a:ext cx="8353755" cy="2232248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/>
              <a:t>Analytický materiál ověření zájmu a možností zavedení tzv. garance místa v předškolních zařízeních pro děti od 1 roku a od 2 let věku výše</a:t>
            </a:r>
          </a:p>
        </p:txBody>
      </p:sp>
    </p:spTree>
    <p:extLst>
      <p:ext uri="{BB962C8B-B14F-4D97-AF65-F5344CB8AC3E}">
        <p14:creationId xmlns:p14="http://schemas.microsoft.com/office/powerpoint/2010/main" val="377729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Garance – současná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196752"/>
            <a:ext cx="8712480" cy="56870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Rodiče využívají čerpání flexibilního rodičovského příspěvku a preferují dřívější návrat na trh práce než ve 3 letech dítěte.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Kapacita MŠ je nedostatečná – ve školním roce 2019/2020 bylo zamítnuto 35 197* žádostí o přijetí do MŠ z celkového počtu 153 931. I když je běžnou praxí, že rodiče podávají přihlášku do více MŠ najednou, stále je zřejmé, že míst je nedostatek. 	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MPSV reaguje nabídkou služeb dětských skupin a mikrojeslí, které jsou určeny  </a:t>
            </a:r>
          </a:p>
          <a:p>
            <a:pPr marL="0" indent="0" algn="just">
              <a:buNone/>
            </a:pPr>
            <a:r>
              <a:rPr lang="cs-CZ" dirty="0"/>
              <a:t>			 pro nejmladší děti zaměstnaných rodičů.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Jsou  vhodnou volbou pro sladění rodinného a pracovního života pro rodiny s dětmi do 3 let věku.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just"/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091FD4AC-EDEF-4870-BFD7-53B22782BA88}"/>
              </a:ext>
            </a:extLst>
          </p:cNvPr>
          <p:cNvSpPr/>
          <p:nvPr/>
        </p:nvSpPr>
        <p:spPr>
          <a:xfrm>
            <a:off x="1331640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18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Postoje rodin ke vzdělání a péči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96752"/>
            <a:ext cx="8358698" cy="56870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ČR se mezi evropskými zeměmi řadí mezi ty s nejdelší rodičovskou dovolenou* při pobírání relativně nízkého příspěvku.</a:t>
            </a:r>
          </a:p>
          <a:p>
            <a:pPr marL="0" indent="0" algn="just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</p:txBody>
      </p:sp>
      <p:pic>
        <p:nvPicPr>
          <p:cNvPr id="10" name="Grafický objekt 9" descr="Žena s dítětem">
            <a:extLst>
              <a:ext uri="{FF2B5EF4-FFF2-40B4-BE49-F238E27FC236}">
                <a16:creationId xmlns:a16="http://schemas.microsoft.com/office/drawing/2014/main" id="{AC055AA0-A8B5-4081-9E4C-E93283D83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2492896"/>
            <a:ext cx="2286264" cy="3168352"/>
          </a:xfrm>
          <a:prstGeom prst="rect">
            <a:avLst/>
          </a:prstGeom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9E98786-0571-4288-80C4-CE5554690EC7}"/>
              </a:ext>
            </a:extLst>
          </p:cNvPr>
          <p:cNvSpPr/>
          <p:nvPr/>
        </p:nvSpPr>
        <p:spPr>
          <a:xfrm>
            <a:off x="2699792" y="393305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Řečová bublina: obdélníkový bublinový popisek 18">
            <a:extLst>
              <a:ext uri="{FF2B5EF4-FFF2-40B4-BE49-F238E27FC236}">
                <a16:creationId xmlns:a16="http://schemas.microsoft.com/office/drawing/2014/main" id="{AD963008-42DE-4375-ABD3-82D1623DAD4D}"/>
              </a:ext>
            </a:extLst>
          </p:cNvPr>
          <p:cNvSpPr/>
          <p:nvPr/>
        </p:nvSpPr>
        <p:spPr>
          <a:xfrm>
            <a:off x="4085488" y="2492896"/>
            <a:ext cx="4722762" cy="31683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2400" b="1" dirty="0"/>
              <a:t>Nezaměstnanost žen s malými dětmi je jedna z nejvyšších</a:t>
            </a:r>
            <a:br>
              <a:rPr lang="cs-CZ" sz="2400" b="1" dirty="0"/>
            </a:br>
            <a:r>
              <a:rPr lang="cs-CZ" sz="2400" b="1" dirty="0"/>
              <a:t>v Evropě, týká se dopadů na jejich výdělky  a kariérní postup, nižší platy se pak projevují i na nižších starobních důchodech.</a:t>
            </a:r>
          </a:p>
        </p:txBody>
      </p:sp>
    </p:spTree>
    <p:extLst>
      <p:ext uri="{BB962C8B-B14F-4D97-AF65-F5344CB8AC3E}">
        <p14:creationId xmlns:p14="http://schemas.microsoft.com/office/powerpoint/2010/main" val="27382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27113-EC89-4223-940F-55FEC1B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Postoje rodin ke vzdělání a péči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3698C0-F583-498E-A8C2-3E062FE8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1240"/>
          </a:xfrm>
        </p:spPr>
        <p:txBody>
          <a:bodyPr/>
          <a:lstStyle/>
          <a:p>
            <a:pPr algn="just"/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Zaměstnanost českých žen, které mají dítě ve věku do 3 let, se pohybuje na úrovni 20 %.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Na jedné straně je to vůle matek trávit čas s dětmi a být s nimi v prvních letech života „na plný úvazek“, na straně druhé zde ale hraje bezesporu roli i nedostatek dostupné péče, ať už individuální (chůvy) nebo kolektivní (mikrojesle, dětské skupiny, mateřské školy).</a:t>
            </a:r>
          </a:p>
          <a:p>
            <a:pPr algn="just"/>
            <a:r>
              <a:rPr lang="cs-CZ" dirty="0"/>
              <a:t>Nemalou roli zde může hrát také charakter českého prostředí, kde není dostatek možností práce na zkrácený úvazek.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1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8C192-04E2-4EA0-807F-7BBFD8D6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Zájem o předškolní zařízení u rodin s dětmi mladších 3 let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976841E-8062-449B-A65C-9B8819AE9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39769"/>
              </p:ext>
            </p:extLst>
          </p:nvPr>
        </p:nvGraphicFramePr>
        <p:xfrm>
          <a:off x="277314" y="2060848"/>
          <a:ext cx="8506686" cy="3238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831">
                  <a:extLst>
                    <a:ext uri="{9D8B030D-6E8A-4147-A177-3AD203B41FA5}">
                      <a16:colId xmlns:a16="http://schemas.microsoft.com/office/drawing/2014/main" val="1737343679"/>
                    </a:ext>
                  </a:extLst>
                </a:gridCol>
                <a:gridCol w="1295702">
                  <a:extLst>
                    <a:ext uri="{9D8B030D-6E8A-4147-A177-3AD203B41FA5}">
                      <a16:colId xmlns:a16="http://schemas.microsoft.com/office/drawing/2014/main" val="2008674866"/>
                    </a:ext>
                  </a:extLst>
                </a:gridCol>
                <a:gridCol w="1418089">
                  <a:extLst>
                    <a:ext uri="{9D8B030D-6E8A-4147-A177-3AD203B41FA5}">
                      <a16:colId xmlns:a16="http://schemas.microsoft.com/office/drawing/2014/main" val="2218822391"/>
                    </a:ext>
                  </a:extLst>
                </a:gridCol>
                <a:gridCol w="1583182">
                  <a:extLst>
                    <a:ext uri="{9D8B030D-6E8A-4147-A177-3AD203B41FA5}">
                      <a16:colId xmlns:a16="http://schemas.microsoft.com/office/drawing/2014/main" val="217817758"/>
                    </a:ext>
                  </a:extLst>
                </a:gridCol>
                <a:gridCol w="1585170">
                  <a:extLst>
                    <a:ext uri="{9D8B030D-6E8A-4147-A177-3AD203B41FA5}">
                      <a16:colId xmlns:a16="http://schemas.microsoft.com/office/drawing/2014/main" val="4215667942"/>
                    </a:ext>
                  </a:extLst>
                </a:gridCol>
                <a:gridCol w="1619712">
                  <a:extLst>
                    <a:ext uri="{9D8B030D-6E8A-4147-A177-3AD203B41FA5}">
                      <a16:colId xmlns:a16="http://schemas.microsoft.com/office/drawing/2014/main" val="9749969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Školní rok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Žádostí celkem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Děti mladší 3 let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Dosáhnou 3 let od září do prosince (žádostí/zapsáno)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Dosáhnou 3 let do srpna dalšího roku (žádostí/zapsáno)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Dosáhnou tří let v září dalšího roku a později (žádostí/zapsáno)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7531845"/>
                  </a:ext>
                </a:extLst>
              </a:tr>
              <a:tr h="71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2017/2018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148 593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58 400 (39,3 %)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31978/19388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25339/15011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1083/565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39738980"/>
                  </a:ext>
                </a:extLst>
              </a:tr>
              <a:tr h="71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2018/2019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150 963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58 676 (38,9 %)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32241/19249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25388/14923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1047/505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70109804"/>
                  </a:ext>
                </a:extLst>
              </a:tr>
              <a:tr h="719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2019/2020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153 931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58 322 (37,9 %)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32726/19152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24750/13823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846/342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67559278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01A945A5-821C-48F9-96D9-B49EF70354EF}"/>
              </a:ext>
            </a:extLst>
          </p:cNvPr>
          <p:cNvSpPr/>
          <p:nvPr/>
        </p:nvSpPr>
        <p:spPr>
          <a:xfrm>
            <a:off x="360000" y="1268760"/>
            <a:ext cx="850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zh-CN" b="1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zh-CN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1 </a:t>
            </a:r>
            <a:r>
              <a:rPr lang="cs-CZ" altLang="zh-CN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Počty žádostí o přijetí k předškolnímu vzdělávání v MŠ dle věku</a:t>
            </a:r>
            <a:endParaRPr lang="cs-CZ" altLang="zh-CN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5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9E4BF-D6A9-4967-97D3-B013C3D1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84000" cy="1080000"/>
          </a:xfrm>
        </p:spPr>
        <p:txBody>
          <a:bodyPr/>
          <a:lstStyle/>
          <a:p>
            <a:r>
              <a:rPr lang="cs-CZ" sz="2800" dirty="0"/>
              <a:t>Zájem o předškolní zařízení u rodin </a:t>
            </a:r>
            <a:br>
              <a:rPr lang="cs-CZ" sz="2800" dirty="0"/>
            </a:br>
            <a:r>
              <a:rPr lang="cs-CZ" sz="2800" dirty="0"/>
              <a:t>s dětmi mladších 3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3699E-8BB8-4D87-BF66-BBF9D3DF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268760"/>
            <a:ext cx="8532480" cy="5400600"/>
          </a:xfrm>
        </p:spPr>
        <p:txBody>
          <a:bodyPr/>
          <a:lstStyle/>
          <a:p>
            <a:pPr algn="just"/>
            <a:r>
              <a:rPr lang="cs-CZ" dirty="0"/>
              <a:t>Vidíme, že největší zájem je logicky ve skupině dětí, které dosáhnou 3 let záhy po začátku školního roku, nicméně srovnatelný podíl zde mají i dvouleté děti, které mají narozeniny až během dalšího kalendářního roku.</a:t>
            </a:r>
          </a:p>
          <a:p>
            <a:pPr algn="just"/>
            <a:r>
              <a:rPr lang="cs-CZ" dirty="0"/>
              <a:t>Pokud spočítáme, kolik procent z podaných žádostí v těchto dvou věkových kategoriích je neúspěšných, pak pro děti, které dosáhnou 3 let od září do prosince daného roku, se pohybujeme mezi 39 % až 41 % žádostí a u dětí, které dosáhnou 3 let do srpna následujícího kalendářního roku, je to 41 % až 44 %. U dětí ještě mladších se pohybujeme mezi 50 % až 60 %, ovšem zde je třeba dodat, že jde </a:t>
            </a:r>
            <a:br>
              <a:rPr lang="cs-CZ" dirty="0"/>
            </a:br>
            <a:r>
              <a:rPr lang="cs-CZ" dirty="0"/>
              <a:t>o významně nižší počet žádostí.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6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19485-34E1-46E1-AC53-6F27926C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sz="2800" dirty="0"/>
              <a:t>Zájem o předškolní zařízení u rodin </a:t>
            </a:r>
            <a:br>
              <a:rPr lang="cs-CZ" sz="2800" dirty="0"/>
            </a:br>
            <a:r>
              <a:rPr lang="cs-CZ" sz="2800" dirty="0"/>
              <a:t>s dětmi mladších 3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31E37-37F4-4B41-A21B-A78A6F5D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40768"/>
            <a:ext cx="84240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Dětské skupiny a mikrojesle tvoří alternativní službu pro rodiče, kteří chtějí využívat zařízení pro nejmenší děti.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 následujícím grafu můžeme porovnat věkové zastoupení dětí v DS a MJ.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: ohnutý roh 3">
            <a:extLst>
              <a:ext uri="{FF2B5EF4-FFF2-40B4-BE49-F238E27FC236}">
                <a16:creationId xmlns:a16="http://schemas.microsoft.com/office/drawing/2014/main" id="{91FF7850-AACC-46A3-B08A-8F00764F8000}"/>
              </a:ext>
            </a:extLst>
          </p:cNvPr>
          <p:cNvSpPr/>
          <p:nvPr/>
        </p:nvSpPr>
        <p:spPr>
          <a:xfrm>
            <a:off x="251520" y="1196752"/>
            <a:ext cx="8640960" cy="250682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2400" dirty="0"/>
              <a:t>Z uvedených dat vyplývá, že poptávka po místech </a:t>
            </a:r>
            <a:br>
              <a:rPr lang="cs-CZ" sz="2400" dirty="0"/>
            </a:br>
            <a:r>
              <a:rPr lang="cs-CZ" sz="2400" dirty="0"/>
              <a:t>v mateřských školách pro děti mladší 3 let značně převyšuje nabídku, a to i za předpokladu, že řada rodičů podává přihlášku do více mateřských škol. Vidíme také, že jde </a:t>
            </a:r>
            <a:br>
              <a:rPr lang="cs-CZ" sz="2400" dirty="0"/>
            </a:br>
            <a:r>
              <a:rPr lang="cs-CZ" sz="2400" dirty="0"/>
              <a:t>o poměrně setrvalý trend, který se výrazně nemění.</a:t>
            </a:r>
          </a:p>
        </p:txBody>
      </p:sp>
    </p:spTree>
    <p:extLst>
      <p:ext uri="{BB962C8B-B14F-4D97-AF65-F5344CB8AC3E}">
        <p14:creationId xmlns:p14="http://schemas.microsoft.com/office/powerpoint/2010/main" val="235752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CD102-9C7F-4C74-802A-50AE70A8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Porovnání věkové struktury dětí v mikrojeslích a dětských skupinách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B28F1C4-1DEC-418E-A7D1-83E9A9728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745943"/>
              </p:ext>
            </p:extLst>
          </p:nvPr>
        </p:nvGraphicFramePr>
        <p:xfrm>
          <a:off x="467940" y="2115326"/>
          <a:ext cx="80645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B53E7BD2-BE3D-4607-AB39-07B05D525C28}"/>
              </a:ext>
            </a:extLst>
          </p:cNvPr>
          <p:cNvSpPr/>
          <p:nvPr/>
        </p:nvSpPr>
        <p:spPr>
          <a:xfrm>
            <a:off x="467940" y="1268761"/>
            <a:ext cx="849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Graf č. 1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Porovnání věku nástupu dítěte do mikrojeslí s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dětskými skupinami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(všech velikostí)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20312779">
            <a:off x="1906560" y="5859184"/>
            <a:ext cx="1282404" cy="27699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Méně než 1 rok</a:t>
            </a:r>
          </a:p>
        </p:txBody>
      </p:sp>
    </p:spTree>
    <p:extLst>
      <p:ext uri="{BB962C8B-B14F-4D97-AF65-F5344CB8AC3E}">
        <p14:creationId xmlns:p14="http://schemas.microsoft.com/office/powerpoint/2010/main" val="267099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45D0C-B401-4D55-A331-BABD6698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532480" cy="1080000"/>
          </a:xfrm>
        </p:spPr>
        <p:txBody>
          <a:bodyPr/>
          <a:lstStyle/>
          <a:p>
            <a:r>
              <a:rPr lang="cs-CZ" sz="2800" dirty="0"/>
              <a:t>Porovnání věkové struktury dětí v mikrojeslích a dětských skupinách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9BA0E6-3C1D-4DC7-AE34-E686AE84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56792"/>
            <a:ext cx="7848424" cy="45632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MJ mají vyšší podíl nejmenších dětí (pod 1 rok </a:t>
            </a:r>
            <a:br>
              <a:rPr lang="cs-CZ" dirty="0"/>
            </a:br>
            <a:r>
              <a:rPr lang="cs-CZ" dirty="0"/>
              <a:t>a jednoletých).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DS mají ve věkové skupině 1–2 roky jenom 22 % dětí, MJ oproti tomu téměř dvojnásobek.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>
                <a:solidFill>
                  <a:srgbClr val="084A8B"/>
                </a:solidFill>
              </a:rPr>
              <a:t>Do DS většina dětí nastupuje mezi 2-3 rokem.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>
                <a:solidFill>
                  <a:srgbClr val="084A8B"/>
                </a:solidFill>
              </a:rPr>
              <a:t>U obou typů zařízení vidíme výrazný pokles dětí, které by nastoupily až po 3. narozeninách.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56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4C90C-90ED-4C29-9CB6-D2C6C5E0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532480" cy="1080000"/>
          </a:xfrm>
        </p:spPr>
        <p:txBody>
          <a:bodyPr/>
          <a:lstStyle/>
          <a:p>
            <a:r>
              <a:rPr lang="cs-CZ" dirty="0"/>
              <a:t>OD kolika let by měl stát garantovat místo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EB24D3A-12B1-43E2-9F67-2723C2796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91680"/>
              </p:ext>
            </p:extLst>
          </p:nvPr>
        </p:nvGraphicFramePr>
        <p:xfrm>
          <a:off x="539750" y="1988840"/>
          <a:ext cx="80645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4CE4CD3F-B679-4963-A54A-EE5B9F0B28C9}"/>
              </a:ext>
            </a:extLst>
          </p:cNvPr>
          <p:cNvSpPr/>
          <p:nvPr/>
        </p:nvSpPr>
        <p:spPr>
          <a:xfrm>
            <a:off x="755576" y="126876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Graf č. 2 Garance místa v předškolním zařízení ze strany státu (názor rodičů)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58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D8337-8C95-4C1B-9C97-B7E8E63D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OD kolika let by měl stát garantovat místo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0B94E4C-5DF6-4ADB-9815-4C97BDD3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Téměř polovina rodičů si myslí, že by mělo být garantované místo pro děti od dvou let.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18 % by preferovalo, aby měly děti zajištěné místo již od jednoho roku.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12 % nepovažuje garanci místa za povinnost státu.</a:t>
            </a:r>
          </a:p>
          <a:p>
            <a:endParaRPr lang="cs-CZ" dirty="0"/>
          </a:p>
        </p:txBody>
      </p:sp>
      <p:pic>
        <p:nvPicPr>
          <p:cNvPr id="19" name="Zástupný obsah 18" descr="Obsah obrázku interiér, hračka, panenka&#10;&#10;Popis byl vytvořen automaticky">
            <a:extLst>
              <a:ext uri="{FF2B5EF4-FFF2-40B4-BE49-F238E27FC236}">
                <a16:creationId xmlns:a16="http://schemas.microsoft.com/office/drawing/2014/main" id="{BC5FAAB6-0254-409F-923D-6A65EB9132D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/>
          <a:stretch/>
        </p:blipFill>
        <p:spPr>
          <a:xfrm rot="5400000">
            <a:off x="4837396" y="1822636"/>
            <a:ext cx="3789240" cy="3743968"/>
          </a:xfrm>
          <a:noFill/>
        </p:spPr>
      </p:pic>
    </p:spTree>
    <p:extLst>
      <p:ext uri="{BB962C8B-B14F-4D97-AF65-F5344CB8AC3E}">
        <p14:creationId xmlns:p14="http://schemas.microsoft.com/office/powerpoint/2010/main" val="233101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558924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Cíl dokumentu</a:t>
            </a:r>
          </a:p>
          <a:p>
            <a:pPr algn="just"/>
            <a:r>
              <a:rPr lang="cs-CZ" dirty="0"/>
              <a:t>Zjistit možnosti a limity zavedení tzv. garance místa </a:t>
            </a:r>
            <a:br>
              <a:rPr lang="cs-CZ" dirty="0"/>
            </a:br>
            <a:r>
              <a:rPr lang="cs-CZ" dirty="0"/>
              <a:t>v předškolních zařízeních pro děti od 1 roku a od 2 let výše.</a:t>
            </a:r>
          </a:p>
          <a:p>
            <a:pPr marL="0" indent="0">
              <a:buNone/>
            </a:pPr>
            <a:r>
              <a:rPr lang="cs-CZ" dirty="0"/>
              <a:t>Analýza se zaměřuje na:</a:t>
            </a:r>
          </a:p>
          <a:p>
            <a:r>
              <a:rPr lang="cs-CZ" dirty="0"/>
              <a:t>zmapování služeb péče o děti v raném věku v České republice;</a:t>
            </a:r>
          </a:p>
          <a:p>
            <a:r>
              <a:rPr lang="cs-CZ" dirty="0"/>
              <a:t>situaci vzdělávání a péče v raném věku a dopadů na společnost;</a:t>
            </a:r>
          </a:p>
          <a:p>
            <a:r>
              <a:rPr lang="cs-CZ" dirty="0"/>
              <a:t>analýzu systému napříč Evropou, kde již garance od jednoho roku funguje;</a:t>
            </a:r>
          </a:p>
          <a:p>
            <a:r>
              <a:rPr lang="cs-CZ" dirty="0"/>
              <a:t>možnosti implementace garance v České republice.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2569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52D6B-1CFE-4B65-BFD3-DACBB662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péče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8C3D8-2D88-4475-BADD-043F7296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12776"/>
            <a:ext cx="84240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 Evropě najdeme dva hlavní typy organizace vzdělávání a péče v raném věku.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Ve většině států je systém rozdělen do 2 oddělených fází, přičemž hranici tvoří zpravidla věk 3 let (ale může být </a:t>
            </a:r>
            <a:br>
              <a:rPr lang="cs-CZ" dirty="0"/>
            </a:br>
            <a:r>
              <a:rPr lang="cs-CZ" dirty="0"/>
              <a:t>i 2 a půl či 4 roky, záleží na daném státě).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Pro děti nižšího věku je služba chápána spíše ve smyslu péče, kdežto pro ty starší jde již o nějakou formu vzdělávání. Jednotlivé fáze také bývají v gesci různých autorit a vztahují se tak na ně různá pravidla.</a:t>
            </a:r>
          </a:p>
        </p:txBody>
      </p:sp>
    </p:spTree>
    <p:extLst>
      <p:ext uri="{BB962C8B-B14F-4D97-AF65-F5344CB8AC3E}">
        <p14:creationId xmlns:p14="http://schemas.microsoft.com/office/powerpoint/2010/main" val="174383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9811C-0A2F-4D6B-A833-76E12A50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péče v Evropě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801786-8695-4D3F-A57A-48D605F4806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716015" y="1700808"/>
            <a:ext cx="3872295" cy="345638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Délka rodičovské dovolené se zajištěním vzdělávání </a:t>
            </a:r>
            <a:br>
              <a:rPr lang="cs-CZ" dirty="0"/>
            </a:br>
            <a:r>
              <a:rPr lang="cs-CZ" dirty="0"/>
              <a:t>a péče v raném věku úzce souvisí, tvoří dohromady celek, který má rodinám </a:t>
            </a:r>
            <a:br>
              <a:rPr lang="cs-CZ" dirty="0"/>
            </a:br>
            <a:r>
              <a:rPr lang="cs-CZ" dirty="0"/>
              <a:t>s malými dětmi pomoci udržet </a:t>
            </a:r>
            <a:r>
              <a:rPr lang="cs-CZ" b="1" dirty="0"/>
              <a:t>rovnováhu mezi pracovním a rodinným životem.</a:t>
            </a:r>
          </a:p>
          <a:p>
            <a:endParaRPr lang="cs-CZ" dirty="0"/>
          </a:p>
        </p:txBody>
      </p:sp>
      <p:pic>
        <p:nvPicPr>
          <p:cNvPr id="6" name="Zástupný obsah 5" descr="Váhy spravedlnosti">
            <a:extLst>
              <a:ext uri="{FF2B5EF4-FFF2-40B4-BE49-F238E27FC236}">
                <a16:creationId xmlns:a16="http://schemas.microsoft.com/office/drawing/2014/main" id="{B5865275-DBD1-4EBE-8599-071F6E51FE8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816" y="2383875"/>
            <a:ext cx="914400" cy="914400"/>
          </a:xfrm>
          <a:prstGeom prst="rect">
            <a:avLst/>
          </a:prstGeom>
        </p:spPr>
      </p:pic>
      <p:pic>
        <p:nvPicPr>
          <p:cNvPr id="8" name="Grafický objekt 7" descr="Rodina se dvěma dětmi">
            <a:extLst>
              <a:ext uri="{FF2B5EF4-FFF2-40B4-BE49-F238E27FC236}">
                <a16:creationId xmlns:a16="http://schemas.microsoft.com/office/drawing/2014/main" id="{F5DAC4F3-BE18-4460-9C33-16EE7A394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584" y="2708920"/>
            <a:ext cx="2880320" cy="4012688"/>
          </a:xfrm>
          <a:prstGeom prst="rect">
            <a:avLst/>
          </a:prstGeom>
        </p:spPr>
      </p:pic>
      <p:pic>
        <p:nvPicPr>
          <p:cNvPr id="10" name="Grafický objekt 9" descr="Osoba, jíst">
            <a:extLst>
              <a:ext uri="{FF2B5EF4-FFF2-40B4-BE49-F238E27FC236}">
                <a16:creationId xmlns:a16="http://schemas.microsoft.com/office/drawing/2014/main" id="{49B4BC5F-4C19-4470-B4CE-8F45A46101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584" y="1926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3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9CDCE-E568-4B38-8CB2-C7714CAF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Trvání mateřské, otcovské a rodičovské dovolené v Evropě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8F33F2E-5ADD-471F-8B26-64314684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64" y="-1364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5 </a:t>
            </a:r>
            <a:r>
              <a:rPr kumimoji="0" lang="cs-CZ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Trvání mateřské, otcovské a rodičovské dovolené ve vybraných evropských státech</a:t>
            </a: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Zástupný obsah 15">
            <a:extLst>
              <a:ext uri="{FF2B5EF4-FFF2-40B4-BE49-F238E27FC236}">
                <a16:creationId xmlns:a16="http://schemas.microsoft.com/office/drawing/2014/main" id="{8D0BF9B0-D3C1-42F5-B082-CCE558CE7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459933"/>
              </p:ext>
            </p:extLst>
          </p:nvPr>
        </p:nvGraphicFramePr>
        <p:xfrm>
          <a:off x="683568" y="2276872"/>
          <a:ext cx="7776863" cy="4355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884">
                  <a:extLst>
                    <a:ext uri="{9D8B030D-6E8A-4147-A177-3AD203B41FA5}">
                      <a16:colId xmlns:a16="http://schemas.microsoft.com/office/drawing/2014/main" val="1416647347"/>
                    </a:ext>
                  </a:extLst>
                </a:gridCol>
                <a:gridCol w="1099929">
                  <a:extLst>
                    <a:ext uri="{9D8B030D-6E8A-4147-A177-3AD203B41FA5}">
                      <a16:colId xmlns:a16="http://schemas.microsoft.com/office/drawing/2014/main" val="77818543"/>
                    </a:ext>
                  </a:extLst>
                </a:gridCol>
                <a:gridCol w="1970203">
                  <a:extLst>
                    <a:ext uri="{9D8B030D-6E8A-4147-A177-3AD203B41FA5}">
                      <a16:colId xmlns:a16="http://schemas.microsoft.com/office/drawing/2014/main" val="786167534"/>
                    </a:ext>
                  </a:extLst>
                </a:gridCol>
                <a:gridCol w="2236120">
                  <a:extLst>
                    <a:ext uri="{9D8B030D-6E8A-4147-A177-3AD203B41FA5}">
                      <a16:colId xmlns:a16="http://schemas.microsoft.com/office/drawing/2014/main" val="1158756515"/>
                    </a:ext>
                  </a:extLst>
                </a:gridCol>
                <a:gridCol w="1515727">
                  <a:extLst>
                    <a:ext uri="{9D8B030D-6E8A-4147-A177-3AD203B41FA5}">
                      <a16:colId xmlns:a16="http://schemas.microsoft.com/office/drawing/2014/main" val="1914651246"/>
                    </a:ext>
                  </a:extLst>
                </a:gridCol>
              </a:tblGrid>
              <a:tr h="686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Stát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Mateřská dovolená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Otcovská dovolená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Rodičovská dovolená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Garance místa v předškolním zařízení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26833349"/>
                  </a:ext>
                </a:extLst>
              </a:tr>
              <a:tr h="273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Finsko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105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54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158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Od 9 měsíců věku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88211527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Švédsko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90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90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300 dnů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Od 12 měsíců věku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54597912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Norsko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18 týdnů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15 týdnů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16/26 týdnů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Od 12 měsíců věku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90301907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Dánsko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18 týdnů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2 týdny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32 týdnů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Od 6,5 měsíce věku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5883091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Estonsko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140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-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435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Od 18 měsíců věku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32791434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Lotyšsko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112/140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10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Do 12-18 měsíců věku dítěte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Od 18 měsíců věku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51853297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Německo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-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-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12-24 měsíců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Od 12 měsíců věku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49271120"/>
                  </a:ext>
                </a:extLst>
              </a:tr>
              <a:tr h="484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Slovinsko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-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>
                          <a:effectLst/>
                        </a:rPr>
                        <a:t>30 dnů</a:t>
                      </a:r>
                      <a:endParaRPr lang="cs-CZ" sz="11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11 měsíců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kern="50" dirty="0">
                          <a:effectLst/>
                        </a:rPr>
                        <a:t>Od 11 měsíců věku</a:t>
                      </a:r>
                      <a:endParaRPr lang="cs-CZ" sz="11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99189324"/>
                  </a:ext>
                </a:extLst>
              </a:tr>
            </a:tbl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61539587-19C7-4ECA-BC01-3B2D6A53BE4D}"/>
              </a:ext>
            </a:extLst>
          </p:cNvPr>
          <p:cNvSpPr/>
          <p:nvPr/>
        </p:nvSpPr>
        <p:spPr>
          <a:xfrm>
            <a:off x="827584" y="1556792"/>
            <a:ext cx="72008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kern="50" dirty="0">
                <a:ea typeface="SimSun" panose="02010600030101010101" pitchFamily="2" charset="-122"/>
                <a:cs typeface="Mangal" panose="02040503050203030202" pitchFamily="18" charset="0"/>
              </a:rPr>
              <a:t>Tabulka č. 2 </a:t>
            </a:r>
            <a:r>
              <a:rPr lang="cs-CZ" kern="50" dirty="0">
                <a:ea typeface="SimSun" panose="02010600030101010101" pitchFamily="2" charset="-122"/>
                <a:cs typeface="Mangal" panose="02040503050203030202" pitchFamily="18" charset="0"/>
              </a:rPr>
              <a:t>Trvání mateřské, otcovské a rodičovské dovolené ve vybraných evropských státech</a:t>
            </a:r>
          </a:p>
        </p:txBody>
      </p:sp>
    </p:spTree>
    <p:extLst>
      <p:ext uri="{BB962C8B-B14F-4D97-AF65-F5344CB8AC3E}">
        <p14:creationId xmlns:p14="http://schemas.microsoft.com/office/powerpoint/2010/main" val="875041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5D8B3-FFA6-4AF4-A86B-F44E903B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Trvání mateřské, otcovské a rodičovské dovolené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B7F58-A94E-4DD0-A2D6-FCA4D84B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532480" cy="5256584"/>
          </a:xfrm>
        </p:spPr>
        <p:txBody>
          <a:bodyPr/>
          <a:lstStyle/>
          <a:p>
            <a:pPr algn="just"/>
            <a:r>
              <a:rPr lang="cs-CZ" dirty="0"/>
              <a:t>Na evropské úrovni je tato oblast regulována minimálně, pouze je stanoveno, že mateřská dovolená musí trvat nejméně 14 týdnů, z toho dva týdny před porodem. </a:t>
            </a:r>
          </a:p>
          <a:p>
            <a:pPr algn="just"/>
            <a:r>
              <a:rPr lang="cs-CZ" dirty="0"/>
              <a:t>Mezi zeměmi je tak značná variabilita, některé státy podporují individuální péči rodičů po dlouhou dobu, jako třeba v České republice, Bulharsku, Maďarsku </a:t>
            </a:r>
            <a:br>
              <a:rPr lang="cs-CZ" dirty="0"/>
            </a:br>
            <a:r>
              <a:rPr lang="cs-CZ" dirty="0"/>
              <a:t>a Rumunsku.</a:t>
            </a:r>
          </a:p>
          <a:p>
            <a:pPr algn="just"/>
            <a:r>
              <a:rPr lang="cs-CZ" dirty="0"/>
              <a:t>Dále jsou tu státy, které naopak kladou důraz na dostupnou institucionální péči a dřívější návrat na trh práce. Nejkratší trvání, tedy méně než 20 týdnů rodičovské dovolené, najdeme v Belgii, Francii, Španělsku, Itálii, Maltě, Kypru a Švýcarsku.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440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7D631-1911-4653-B06C-020CF886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Garance umístění v Evropě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6DFA7-2FE2-4C86-953F-C8F12DB7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532480" cy="5112568"/>
          </a:xfrm>
        </p:spPr>
        <p:txBody>
          <a:bodyPr/>
          <a:lstStyle/>
          <a:p>
            <a:pPr algn="just"/>
            <a:r>
              <a:rPr lang="cs-CZ" dirty="0"/>
              <a:t>Právní nárok na předškolní vzdělávání napříč Evropou má dvě podoby.</a:t>
            </a:r>
          </a:p>
          <a:p>
            <a:pPr algn="just"/>
            <a:r>
              <a:rPr lang="cs-CZ" dirty="0"/>
              <a:t>Jedná se o nárok na místo v zařízení péče o děti, kdy stát garantuje, že rodiče mohou od určitého věku dítěte tyto služby využívat, ale nemusí (a zároveň se většinou finančně na využití služeb nějak podílejí), nebo se jedná </a:t>
            </a:r>
            <a:br>
              <a:rPr lang="cs-CZ" dirty="0"/>
            </a:br>
            <a:r>
              <a:rPr lang="cs-CZ" dirty="0"/>
              <a:t>o povinné předškolní vzdělávání, většinou právě na rok nebo dva před zahájením povinné školní docházky, které je zdarma.</a:t>
            </a:r>
          </a:p>
          <a:p>
            <a:pPr algn="just"/>
            <a:r>
              <a:rPr lang="cs-CZ" dirty="0"/>
              <a:t>Následující tabulka shrnuje data z jednotlivých států Evropy, a to v jakém věku mají děti nárok na vzdělávání a péči, </a:t>
            </a:r>
            <a:br>
              <a:rPr lang="cs-CZ" dirty="0"/>
            </a:br>
            <a:r>
              <a:rPr lang="cs-CZ" dirty="0"/>
              <a:t>v kolika letech je předškolní vzdělávání povinné a následně</a:t>
            </a:r>
            <a:br>
              <a:rPr lang="cs-CZ" dirty="0"/>
            </a:br>
            <a:r>
              <a:rPr lang="cs-CZ" dirty="0"/>
              <a:t>v kolika letech začíná povinná školní docházka.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91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66126-BCF9-4FAE-A732-1DF3B76D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Garance umístění v Evropě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23EC66-8C1E-4FB1-94B7-82E57C1F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6</a:t>
            </a:r>
            <a:r>
              <a:rPr kumimoji="0" lang="cs-CZ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Přehled opatření pro zajištění péče o děti v raném věku v jednotlivých státech Evropy</a:t>
            </a:r>
            <a:endParaRPr kumimoji="0" lang="cs-CZ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5E36272C-1CD1-4A58-A5C4-8C353725C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172672"/>
              </p:ext>
            </p:extLst>
          </p:nvPr>
        </p:nvGraphicFramePr>
        <p:xfrm>
          <a:off x="539552" y="2030153"/>
          <a:ext cx="8244448" cy="4710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134">
                  <a:extLst>
                    <a:ext uri="{9D8B030D-6E8A-4147-A177-3AD203B41FA5}">
                      <a16:colId xmlns:a16="http://schemas.microsoft.com/office/drawing/2014/main" val="1807483988"/>
                    </a:ext>
                  </a:extLst>
                </a:gridCol>
                <a:gridCol w="1601568">
                  <a:extLst>
                    <a:ext uri="{9D8B030D-6E8A-4147-A177-3AD203B41FA5}">
                      <a16:colId xmlns:a16="http://schemas.microsoft.com/office/drawing/2014/main" val="1043365017"/>
                    </a:ext>
                  </a:extLst>
                </a:gridCol>
                <a:gridCol w="1845009">
                  <a:extLst>
                    <a:ext uri="{9D8B030D-6E8A-4147-A177-3AD203B41FA5}">
                      <a16:colId xmlns:a16="http://schemas.microsoft.com/office/drawing/2014/main" val="1235197276"/>
                    </a:ext>
                  </a:extLst>
                </a:gridCol>
                <a:gridCol w="1799737">
                  <a:extLst>
                    <a:ext uri="{9D8B030D-6E8A-4147-A177-3AD203B41FA5}">
                      <a16:colId xmlns:a16="http://schemas.microsoft.com/office/drawing/2014/main" val="3917921697"/>
                    </a:ext>
                  </a:extLst>
                </a:gridCol>
              </a:tblGrid>
              <a:tr h="281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 dirty="0">
                          <a:effectLst/>
                        </a:rPr>
                        <a:t>Garance místa</a:t>
                      </a:r>
                      <a:endParaRPr lang="cs-CZ" sz="8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Povinné předškolní vzdělávání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Povinná školní docházka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522157909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Belgie (Francouzské společenství)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2 roky a 6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761273868"/>
                  </a:ext>
                </a:extLst>
              </a:tr>
              <a:tr h="196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Belgie (Německé společenství)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1726239062"/>
                  </a:ext>
                </a:extLst>
              </a:tr>
              <a:tr h="196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Belgie (Vlámské společenství)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2 roky 6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323229672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Bulharsko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 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7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3403924844"/>
                  </a:ext>
                </a:extLst>
              </a:tr>
              <a:tr h="210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Česká republika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 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3519782643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Dánsko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781534683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Německo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1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624485124"/>
                  </a:ext>
                </a:extLst>
              </a:tr>
              <a:tr h="196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Estonsko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1 rok a 6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7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544933038"/>
                  </a:ext>
                </a:extLst>
              </a:tr>
              <a:tr h="172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Španělsko 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3117084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Francie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1546759009"/>
                  </a:ext>
                </a:extLst>
              </a:tr>
              <a:tr h="196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Lotyšsko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1 rok a 6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7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603422758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Lucembursko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4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3535990067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Maďarsko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73681357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Malta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2 roky a 9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1556558768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Nizozemsko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1487493049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Rakousko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2281654202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Polsko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7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1325844446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Slovinsko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11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68281581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Slovensko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1480451614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Finsko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9 měsíců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6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7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3424563100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Švédsko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1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7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3320341463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Velká Británie (Anglie) 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3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5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3142089895"/>
                  </a:ext>
                </a:extLst>
              </a:tr>
              <a:tr h="172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 dirty="0">
                          <a:effectLst/>
                        </a:rPr>
                        <a:t>Bosna a Hercegovina</a:t>
                      </a:r>
                      <a:endParaRPr lang="cs-CZ" sz="8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>
                          <a:effectLst/>
                        </a:rPr>
                        <a:t> </a:t>
                      </a:r>
                      <a:endParaRPr lang="cs-CZ" sz="8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800" kern="50" dirty="0">
                          <a:effectLst/>
                        </a:rPr>
                        <a:t>6</a:t>
                      </a:r>
                      <a:endParaRPr lang="cs-CZ" sz="8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566" marR="24566" marT="24566" marB="24566"/>
                </a:tc>
                <a:extLst>
                  <a:ext uri="{0D108BD9-81ED-4DB2-BD59-A6C34878D82A}">
                    <a16:rowId xmlns:a16="http://schemas.microsoft.com/office/drawing/2014/main" val="513755217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A89F95BB-0FD1-49C6-B205-E380B25E8FD7}"/>
              </a:ext>
            </a:extLst>
          </p:cNvPr>
          <p:cNvSpPr/>
          <p:nvPr/>
        </p:nvSpPr>
        <p:spPr>
          <a:xfrm>
            <a:off x="360000" y="1319446"/>
            <a:ext cx="84240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kern="50" dirty="0">
                <a:ea typeface="SimSun" panose="02010600030101010101" pitchFamily="2" charset="-122"/>
                <a:cs typeface="Mangal" panose="02040503050203030202" pitchFamily="18" charset="0"/>
              </a:rPr>
              <a:t>Tabulka č. 3</a:t>
            </a:r>
            <a:r>
              <a:rPr lang="cs-CZ" kern="50" dirty="0">
                <a:ea typeface="SimSun" panose="02010600030101010101" pitchFamily="2" charset="-122"/>
                <a:cs typeface="Mangal" panose="02040503050203030202" pitchFamily="18" charset="0"/>
              </a:rPr>
              <a:t> Přehled opatření pro zajištění péče o děti v raném věku </a:t>
            </a:r>
            <a:br>
              <a:rPr lang="cs-CZ" kern="50" dirty="0"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cs-CZ" kern="50" dirty="0">
                <a:ea typeface="SimSun" panose="02010600030101010101" pitchFamily="2" charset="-122"/>
                <a:cs typeface="Mangal" panose="02040503050203030202" pitchFamily="18" charset="0"/>
              </a:rPr>
              <a:t>v jednotlivých státech Evropy</a:t>
            </a:r>
          </a:p>
        </p:txBody>
      </p:sp>
    </p:spTree>
    <p:extLst>
      <p:ext uri="{BB962C8B-B14F-4D97-AF65-F5344CB8AC3E}">
        <p14:creationId xmlns:p14="http://schemas.microsoft.com/office/powerpoint/2010/main" val="368388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C2B8489-6042-42D2-8502-84592DDA1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83664"/>
              </p:ext>
            </p:extLst>
          </p:nvPr>
        </p:nvGraphicFramePr>
        <p:xfrm>
          <a:off x="611560" y="2348881"/>
          <a:ext cx="7776864" cy="3533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0583">
                  <a:extLst>
                    <a:ext uri="{9D8B030D-6E8A-4147-A177-3AD203B41FA5}">
                      <a16:colId xmlns:a16="http://schemas.microsoft.com/office/drawing/2014/main" val="3143070529"/>
                    </a:ext>
                  </a:extLst>
                </a:gridCol>
                <a:gridCol w="5346281">
                  <a:extLst>
                    <a:ext uri="{9D8B030D-6E8A-4147-A177-3AD203B41FA5}">
                      <a16:colId xmlns:a16="http://schemas.microsoft.com/office/drawing/2014/main" val="134876841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Věk, od kdy je garantována služba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9 měsíců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952525999"/>
                  </a:ext>
                </a:extLst>
              </a:tr>
              <a:tr h="35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Kdo zajišťuje garanci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obce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514689989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Poskytovatelé služeb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obecní centra denní péče, poskytovatelé rodinné denní péče, neziskové organizace, církve, soukromí poskytovatelé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725021735"/>
                  </a:ext>
                </a:extLst>
              </a:tr>
              <a:tr h="35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Typ systému služeb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jednotný od 0 do 7 let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30646123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27–288 EUR/měsíc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28064748"/>
                  </a:ext>
                </a:extLst>
              </a:tr>
              <a:tr h="100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Počet dětí na 1 pečující osobu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4 děti mladší 3 let nebo 7 dětí starších 3 let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soukromý poskytovatel rodinné péče max 4 děti včetně vlastních dětí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8789741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32D992F-AFFD-40DD-9CE2-21988656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8 </a:t>
            </a:r>
            <a:r>
              <a:rPr kumimoji="0" lang="cs-CZ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Finsko – základní informace</a:t>
            </a:r>
            <a:endParaRPr kumimoji="0" lang="cs-CZ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AFA1791-60F6-4CF7-9669-CD9D6F36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871B93-BCE0-4ACB-BCCD-E110CB887B53}"/>
              </a:ext>
            </a:extLst>
          </p:cNvPr>
          <p:cNvSpPr txBox="1"/>
          <p:nvPr/>
        </p:nvSpPr>
        <p:spPr>
          <a:xfrm>
            <a:off x="611560" y="1461637"/>
            <a:ext cx="403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Finsko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0D4C8B-5BA6-4343-A3D6-C21C10426782}"/>
              </a:ext>
            </a:extLst>
          </p:cNvPr>
          <p:cNvSpPr txBox="1"/>
          <p:nvPr/>
        </p:nvSpPr>
        <p:spPr>
          <a:xfrm>
            <a:off x="611560" y="183096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4 Finsko -  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291866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3934060-6B29-48F4-9888-6ABA8072F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95144"/>
              </p:ext>
            </p:extLst>
          </p:nvPr>
        </p:nvGraphicFramePr>
        <p:xfrm>
          <a:off x="539552" y="2546932"/>
          <a:ext cx="8136904" cy="3906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923">
                  <a:extLst>
                    <a:ext uri="{9D8B030D-6E8A-4147-A177-3AD203B41FA5}">
                      <a16:colId xmlns:a16="http://schemas.microsoft.com/office/drawing/2014/main" val="2369675442"/>
                    </a:ext>
                  </a:extLst>
                </a:gridCol>
                <a:gridCol w="5349981">
                  <a:extLst>
                    <a:ext uri="{9D8B030D-6E8A-4147-A177-3AD203B41FA5}">
                      <a16:colId xmlns:a16="http://schemas.microsoft.com/office/drawing/2014/main" val="3037779015"/>
                    </a:ext>
                  </a:extLst>
                </a:gridCol>
              </a:tblGrid>
              <a:tr h="651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12 měsíců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628961977"/>
                  </a:ext>
                </a:extLst>
              </a:tr>
              <a:tr h="651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obce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939251"/>
                  </a:ext>
                </a:extLst>
              </a:tr>
              <a:tr h="651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Poskytovatelé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mateřské školy zřízené obcí, soukromí poskytovatelé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5690259"/>
                  </a:ext>
                </a:extLst>
              </a:tr>
              <a:tr h="651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Typ systému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jednotný od 1 do 5 let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39157669"/>
                  </a:ext>
                </a:extLst>
              </a:tr>
              <a:tr h="651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max. 135 EUR měsíčně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75224716"/>
                  </a:ext>
                </a:extLst>
              </a:tr>
              <a:tr h="651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Počet dětí na 1 pečující osobu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není zákonem stanoveno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7178686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402840-6876-48C2-8ED7-FE33C42F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9</a:t>
            </a:r>
            <a:r>
              <a:rPr kumimoji="0" lang="cs-CZ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Švédsko – základní informace</a:t>
            </a:r>
            <a:endParaRPr kumimoji="0" lang="cs-CZ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zh-CN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C2465D-E6D7-4B3F-A2A9-48F1E5FFD287}"/>
              </a:ext>
            </a:extLst>
          </p:cNvPr>
          <p:cNvSpPr txBox="1"/>
          <p:nvPr/>
        </p:nvSpPr>
        <p:spPr>
          <a:xfrm>
            <a:off x="611560" y="14847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Švédsko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F6A203-F943-4C03-96AD-26540D67BD4D}"/>
              </a:ext>
            </a:extLst>
          </p:cNvPr>
          <p:cNvSpPr txBox="1"/>
          <p:nvPr/>
        </p:nvSpPr>
        <p:spPr>
          <a:xfrm>
            <a:off x="611560" y="19981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5 Švédsko – 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285894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B7711E9-6AE5-4339-BE98-8D526B73B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632525"/>
              </p:ext>
            </p:extLst>
          </p:nvPr>
        </p:nvGraphicFramePr>
        <p:xfrm>
          <a:off x="539552" y="2348880"/>
          <a:ext cx="8244448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615">
                  <a:extLst>
                    <a:ext uri="{9D8B030D-6E8A-4147-A177-3AD203B41FA5}">
                      <a16:colId xmlns:a16="http://schemas.microsoft.com/office/drawing/2014/main" val="1694605530"/>
                    </a:ext>
                  </a:extLst>
                </a:gridCol>
                <a:gridCol w="5243833">
                  <a:extLst>
                    <a:ext uri="{9D8B030D-6E8A-4147-A177-3AD203B41FA5}">
                      <a16:colId xmlns:a16="http://schemas.microsoft.com/office/drawing/2014/main" val="4147992349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12 měsíců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025811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obce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9537236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Poskytovatelé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obecní a soukromé MŠ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74858282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Typ systému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jednotný od 0 do 5 let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42648966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max. 3 152 EUR ročně (tj. cca 263 EUR měsíčně)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888973619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Počet dětí na 1 pečující osobu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max. 3 děti mladší tří let a 6 dětí starších 3 let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77868368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AB967D7-FBD7-4591-B9D6-FEB1230CDFCF}"/>
              </a:ext>
            </a:extLst>
          </p:cNvPr>
          <p:cNvSpPr txBox="1"/>
          <p:nvPr/>
        </p:nvSpPr>
        <p:spPr>
          <a:xfrm>
            <a:off x="539552" y="141277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Norsko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37E383-5F75-4A9E-8874-22E54F2B9FD2}"/>
              </a:ext>
            </a:extLst>
          </p:cNvPr>
          <p:cNvSpPr txBox="1"/>
          <p:nvPr/>
        </p:nvSpPr>
        <p:spPr>
          <a:xfrm>
            <a:off x="539552" y="17821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6 Norsko - základní informace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</p:spTree>
    <p:extLst>
      <p:ext uri="{BB962C8B-B14F-4D97-AF65-F5344CB8AC3E}">
        <p14:creationId xmlns:p14="http://schemas.microsoft.com/office/powerpoint/2010/main" val="3062997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47FA1B2-5312-4C25-A8EB-942518373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53826"/>
              </p:ext>
            </p:extLst>
          </p:nvPr>
        </p:nvGraphicFramePr>
        <p:xfrm>
          <a:off x="467544" y="2132856"/>
          <a:ext cx="8261287" cy="3903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526">
                  <a:extLst>
                    <a:ext uri="{9D8B030D-6E8A-4147-A177-3AD203B41FA5}">
                      <a16:colId xmlns:a16="http://schemas.microsoft.com/office/drawing/2014/main" val="3082630496"/>
                    </a:ext>
                  </a:extLst>
                </a:gridCol>
                <a:gridCol w="5530761">
                  <a:extLst>
                    <a:ext uri="{9D8B030D-6E8A-4147-A177-3AD203B41FA5}">
                      <a16:colId xmlns:a16="http://schemas.microsoft.com/office/drawing/2014/main" val="3215257841"/>
                    </a:ext>
                  </a:extLst>
                </a:gridCol>
              </a:tblGrid>
              <a:tr h="545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26 týdnů (tj. cca 6 měsíců)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963338964"/>
                  </a:ext>
                </a:extLst>
              </a:tr>
              <a:tr h="545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obce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83362303"/>
                  </a:ext>
                </a:extLst>
              </a:tr>
              <a:tr h="545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Poskytovatelé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mateřské školy a poskytovatelé domácí péče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064059712"/>
                  </a:ext>
                </a:extLst>
              </a:tr>
              <a:tr h="741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Typ systému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jednotný od 0 do 6 let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0467808"/>
                  </a:ext>
                </a:extLst>
              </a:tr>
              <a:tr h="545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do 25 % celkových nákladů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15218607"/>
                  </a:ext>
                </a:extLst>
              </a:tr>
              <a:tr h="965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Počet dětí na 1 pečující osobu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 MŠ není stanoveno, v domácí péči max. 5 dětí na jednu pečující osobu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50093366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B3F2F3B-E8DC-426D-BC90-77459B92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46822D-6B45-4FAA-9D4F-50BFC9E313CE}"/>
              </a:ext>
            </a:extLst>
          </p:cNvPr>
          <p:cNvSpPr txBox="1"/>
          <p:nvPr/>
        </p:nvSpPr>
        <p:spPr>
          <a:xfrm>
            <a:off x="467544" y="1340768"/>
            <a:ext cx="413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Dánsko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74D231B-08E1-44B9-AD5C-3A488FB1C108}"/>
              </a:ext>
            </a:extLst>
          </p:cNvPr>
          <p:cNvSpPr txBox="1"/>
          <p:nvPr/>
        </p:nvSpPr>
        <p:spPr>
          <a:xfrm>
            <a:off x="467544" y="1710100"/>
            <a:ext cx="648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7 Dánsko – základní informace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</p:spTree>
    <p:extLst>
      <p:ext uri="{BB962C8B-B14F-4D97-AF65-F5344CB8AC3E}">
        <p14:creationId xmlns:p14="http://schemas.microsoft.com/office/powerpoint/2010/main" val="423761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424488" cy="4896544"/>
          </a:xfrm>
        </p:spPr>
        <p:txBody>
          <a:bodyPr/>
          <a:lstStyle/>
          <a:p>
            <a:pPr algn="ctr"/>
            <a:r>
              <a:rPr lang="cs-CZ" dirty="0"/>
              <a:t>Vzdělávání a péče o děti raného věku spadá v ČR pod </a:t>
            </a:r>
            <a:br>
              <a:rPr lang="cs-CZ" dirty="0"/>
            </a:br>
            <a:r>
              <a:rPr lang="cs-CZ" b="1" dirty="0"/>
              <a:t>3 resorty:</a:t>
            </a:r>
            <a:endParaRPr lang="cs-CZ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214743-30A1-4308-8691-C3B82AD0C78D}"/>
              </a:ext>
            </a:extLst>
          </p:cNvPr>
          <p:cNvSpPr/>
          <p:nvPr/>
        </p:nvSpPr>
        <p:spPr>
          <a:xfrm>
            <a:off x="755576" y="2564904"/>
            <a:ext cx="2808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Ministerstvo školství, mládeže a tělovýchovy (MŠMT)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CAE55A7-613E-4F8E-B1B8-D733E84B465F}"/>
              </a:ext>
            </a:extLst>
          </p:cNvPr>
          <p:cNvSpPr/>
          <p:nvPr/>
        </p:nvSpPr>
        <p:spPr>
          <a:xfrm>
            <a:off x="5004048" y="2563491"/>
            <a:ext cx="2808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Ministerstvo práce </a:t>
            </a:r>
            <a:br>
              <a:rPr lang="cs-CZ" b="1" dirty="0"/>
            </a:br>
            <a:r>
              <a:rPr lang="cs-CZ" b="1" dirty="0"/>
              <a:t>a sociálních věcí </a:t>
            </a:r>
          </a:p>
          <a:p>
            <a:pPr algn="ctr"/>
            <a:r>
              <a:rPr lang="cs-CZ" b="1" dirty="0"/>
              <a:t>(MPSV)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94F10E1-67A2-40E3-A800-FFF96CF5CBD5}"/>
              </a:ext>
            </a:extLst>
          </p:cNvPr>
          <p:cNvSpPr/>
          <p:nvPr/>
        </p:nvSpPr>
        <p:spPr>
          <a:xfrm>
            <a:off x="3059832" y="4777680"/>
            <a:ext cx="2808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Ministerstvo průmyslu a obchodu</a:t>
            </a:r>
          </a:p>
          <a:p>
            <a:pPr algn="ctr"/>
            <a:r>
              <a:rPr lang="cs-CZ" b="1" dirty="0"/>
              <a:t>(MPO)</a:t>
            </a:r>
          </a:p>
        </p:txBody>
      </p:sp>
    </p:spTree>
    <p:extLst>
      <p:ext uri="{BB962C8B-B14F-4D97-AF65-F5344CB8AC3E}">
        <p14:creationId xmlns:p14="http://schemas.microsoft.com/office/powerpoint/2010/main" val="414068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2584A28-46D3-40AF-B38D-02736C497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264530"/>
              </p:ext>
            </p:extLst>
          </p:nvPr>
        </p:nvGraphicFramePr>
        <p:xfrm>
          <a:off x="467544" y="2276872"/>
          <a:ext cx="8136904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6678">
                  <a:extLst>
                    <a:ext uri="{9D8B030D-6E8A-4147-A177-3AD203B41FA5}">
                      <a16:colId xmlns:a16="http://schemas.microsoft.com/office/drawing/2014/main" val="2606125499"/>
                    </a:ext>
                  </a:extLst>
                </a:gridCol>
                <a:gridCol w="5130226">
                  <a:extLst>
                    <a:ext uri="{9D8B030D-6E8A-4147-A177-3AD203B41FA5}">
                      <a16:colId xmlns:a16="http://schemas.microsoft.com/office/drawing/2014/main" val="3731889094"/>
                    </a:ext>
                  </a:extLst>
                </a:gridCol>
              </a:tblGrid>
              <a:tr h="850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18 měsíců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99689367"/>
                  </a:ext>
                </a:extLst>
              </a:tr>
              <a:tr h="650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obce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227001706"/>
                  </a:ext>
                </a:extLst>
              </a:tr>
              <a:tr h="650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Poskytovatelé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obecní i soukromé mateřské školy, denní péče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87198588"/>
                  </a:ext>
                </a:extLst>
              </a:tr>
              <a:tr h="650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Typ systému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jednotný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20427980"/>
                  </a:ext>
                </a:extLst>
              </a:tr>
              <a:tr h="650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max. do výše 20 % minimální mzdy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28584336"/>
                  </a:ext>
                </a:extLst>
              </a:tr>
              <a:tr h="650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Počet dětí na 1 pečující osobu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do 3 let max. 7, od 3 let max. 10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6469392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C611FC0-2F8C-42F1-A84D-619D504E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DE0F8C-680F-4F7D-9299-D2AC4750F342}"/>
              </a:ext>
            </a:extLst>
          </p:cNvPr>
          <p:cNvSpPr txBox="1"/>
          <p:nvPr/>
        </p:nvSpPr>
        <p:spPr>
          <a:xfrm>
            <a:off x="467544" y="134333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Estonsko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0CB4820-FD66-42AC-BD76-854A6DCD36EA}"/>
              </a:ext>
            </a:extLst>
          </p:cNvPr>
          <p:cNvSpPr txBox="1"/>
          <p:nvPr/>
        </p:nvSpPr>
        <p:spPr>
          <a:xfrm>
            <a:off x="467544" y="1712662"/>
            <a:ext cx="534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8 Estonsko – základní informace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</p:spTree>
    <p:extLst>
      <p:ext uri="{BB962C8B-B14F-4D97-AF65-F5344CB8AC3E}">
        <p14:creationId xmlns:p14="http://schemas.microsoft.com/office/powerpoint/2010/main" val="1237269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8F662E12-2DC3-4DF9-8E0B-467FC5781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05246"/>
              </p:ext>
            </p:extLst>
          </p:nvPr>
        </p:nvGraphicFramePr>
        <p:xfrm>
          <a:off x="467544" y="2332606"/>
          <a:ext cx="8208912" cy="412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0478">
                  <a:extLst>
                    <a:ext uri="{9D8B030D-6E8A-4147-A177-3AD203B41FA5}">
                      <a16:colId xmlns:a16="http://schemas.microsoft.com/office/drawing/2014/main" val="1511681670"/>
                    </a:ext>
                  </a:extLst>
                </a:gridCol>
                <a:gridCol w="5078434">
                  <a:extLst>
                    <a:ext uri="{9D8B030D-6E8A-4147-A177-3AD203B41FA5}">
                      <a16:colId xmlns:a16="http://schemas.microsoft.com/office/drawing/2014/main" val="4173586063"/>
                    </a:ext>
                  </a:extLst>
                </a:gridCol>
              </a:tblGrid>
              <a:tr h="1049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18 měsíců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11965916"/>
                  </a:ext>
                </a:extLst>
              </a:tr>
              <a:tr h="61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obce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426072259"/>
                  </a:ext>
                </a:extLst>
              </a:tr>
              <a:tr h="61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Poskytovatelé služeb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mateřské školy a poskytovatelé domácí péče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548328428"/>
                  </a:ext>
                </a:extLst>
              </a:tr>
              <a:tr h="61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Typ systému služeb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jednotný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8312382"/>
                  </a:ext>
                </a:extLst>
              </a:tr>
              <a:tr h="61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hradí se pouze jídlo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97886074"/>
                  </a:ext>
                </a:extLst>
              </a:tr>
              <a:tr h="61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Počet dětí na 1 pečující osobu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není stanoveno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01758267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E30428-DCE3-4D0D-BA5A-6E81472B4F32}"/>
              </a:ext>
            </a:extLst>
          </p:cNvPr>
          <p:cNvSpPr txBox="1"/>
          <p:nvPr/>
        </p:nvSpPr>
        <p:spPr>
          <a:xfrm>
            <a:off x="382772" y="1467293"/>
            <a:ext cx="44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4A272AF-4573-4E44-B6CF-C9C9980AC5AF}"/>
              </a:ext>
            </a:extLst>
          </p:cNvPr>
          <p:cNvSpPr txBox="1"/>
          <p:nvPr/>
        </p:nvSpPr>
        <p:spPr>
          <a:xfrm>
            <a:off x="389992" y="1785156"/>
            <a:ext cx="601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9 Lotyšsko – základní informace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</p:spTree>
    <p:extLst>
      <p:ext uri="{BB962C8B-B14F-4D97-AF65-F5344CB8AC3E}">
        <p14:creationId xmlns:p14="http://schemas.microsoft.com/office/powerpoint/2010/main" val="2858113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C611FC0-2F8C-42F1-A84D-619D504E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9D09BE5-6728-4BEB-B11B-1EAF2FAD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13</a:t>
            </a:r>
            <a:r>
              <a:rPr kumimoji="0" lang="cs-CZ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Lotyšsko – základní informace</a:t>
            </a:r>
            <a:endParaRPr kumimoji="0" lang="cs-CZ" altLang="zh-CN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27D923DB-F6E9-4695-B28B-B6213BB8F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41114"/>
              </p:ext>
            </p:extLst>
          </p:nvPr>
        </p:nvGraphicFramePr>
        <p:xfrm>
          <a:off x="539553" y="2420888"/>
          <a:ext cx="7992888" cy="3981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808">
                  <a:extLst>
                    <a:ext uri="{9D8B030D-6E8A-4147-A177-3AD203B41FA5}">
                      <a16:colId xmlns:a16="http://schemas.microsoft.com/office/drawing/2014/main" val="2838736786"/>
                    </a:ext>
                  </a:extLst>
                </a:gridCol>
                <a:gridCol w="5022080">
                  <a:extLst>
                    <a:ext uri="{9D8B030D-6E8A-4147-A177-3AD203B41FA5}">
                      <a16:colId xmlns:a16="http://schemas.microsoft.com/office/drawing/2014/main" val="3678589590"/>
                    </a:ext>
                  </a:extLst>
                </a:gridCol>
              </a:tblGrid>
              <a:tr h="52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12 měsíců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18345520"/>
                  </a:ext>
                </a:extLst>
              </a:tr>
              <a:tr h="47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obce – úřad pro rodinu a mládež 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646093607"/>
                  </a:ext>
                </a:extLst>
              </a:tr>
              <a:tr h="976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Poskytovatelé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jesle, mateřské školy, </a:t>
                      </a:r>
                      <a:r>
                        <a:rPr lang="cs-CZ" sz="1400" kern="50" dirty="0" err="1">
                          <a:effectLst/>
                        </a:rPr>
                        <a:t>Tagesmutter</a:t>
                      </a:r>
                      <a:r>
                        <a:rPr lang="cs-CZ" sz="1400" kern="50" dirty="0">
                          <a:effectLst/>
                        </a:rPr>
                        <a:t>/</a:t>
                      </a:r>
                      <a:r>
                        <a:rPr lang="cs-CZ" sz="1400" kern="50" dirty="0" err="1">
                          <a:effectLst/>
                        </a:rPr>
                        <a:t>Tagesvater</a:t>
                      </a:r>
                      <a:r>
                        <a:rPr lang="cs-CZ" sz="1400" kern="50" dirty="0">
                          <a:effectLst/>
                        </a:rPr>
                        <a:t> (</a:t>
                      </a:r>
                      <a:r>
                        <a:rPr lang="cs-CZ" sz="1400" kern="50" dirty="0" err="1">
                          <a:effectLst/>
                        </a:rPr>
                        <a:t>Kindertagespflege</a:t>
                      </a:r>
                      <a:r>
                        <a:rPr lang="cs-CZ" sz="1400" kern="50" dirty="0">
                          <a:effectLst/>
                        </a:rPr>
                        <a:t>)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33743944"/>
                  </a:ext>
                </a:extLst>
              </a:tr>
              <a:tr h="52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Typ systému služeb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rozdělený i jednotný (paralelně)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406879573"/>
                  </a:ext>
                </a:extLst>
              </a:tr>
              <a:tr h="529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Výše poplatku za obecní službu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liší se v jednotlivých spolkových zemích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29131343"/>
                  </a:ext>
                </a:extLst>
              </a:tr>
              <a:tr h="937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Počet dětí na 1 pečující osobu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 domácí nerodinné péči max 5 dětí, liší se dle legislativy jednotlivých spolkových zemí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738288669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67E2A4EC-EA7E-4FB6-A1A6-8845BAB6663C}"/>
              </a:ext>
            </a:extLst>
          </p:cNvPr>
          <p:cNvSpPr txBox="1"/>
          <p:nvPr/>
        </p:nvSpPr>
        <p:spPr>
          <a:xfrm>
            <a:off x="539552" y="1510967"/>
            <a:ext cx="47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Německo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B16C585-6C97-4E98-ABB4-B614F9360F74}"/>
              </a:ext>
            </a:extLst>
          </p:cNvPr>
          <p:cNvSpPr txBox="1"/>
          <p:nvPr/>
        </p:nvSpPr>
        <p:spPr>
          <a:xfrm>
            <a:off x="539552" y="1905338"/>
            <a:ext cx="65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10 Německo – základní informace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</p:spTree>
    <p:extLst>
      <p:ext uri="{BB962C8B-B14F-4D97-AF65-F5344CB8AC3E}">
        <p14:creationId xmlns:p14="http://schemas.microsoft.com/office/powerpoint/2010/main" val="259784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C611FC0-2F8C-42F1-A84D-619D504E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9D09BE5-6728-4BEB-B11B-1EAF2FAD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Tabulka č. 13</a:t>
            </a:r>
            <a:r>
              <a:rPr kumimoji="0" lang="cs-CZ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Lotyšsko – základní informace</a:t>
            </a:r>
            <a:endParaRPr kumimoji="0" lang="cs-CZ" altLang="zh-CN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FC643DD-E6C6-4F30-A84F-CE235D076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75043"/>
              </p:ext>
            </p:extLst>
          </p:nvPr>
        </p:nvGraphicFramePr>
        <p:xfrm>
          <a:off x="609215" y="2148192"/>
          <a:ext cx="8118399" cy="423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367">
                  <a:extLst>
                    <a:ext uri="{9D8B030D-6E8A-4147-A177-3AD203B41FA5}">
                      <a16:colId xmlns:a16="http://schemas.microsoft.com/office/drawing/2014/main" val="4101988043"/>
                    </a:ext>
                  </a:extLst>
                </a:gridCol>
                <a:gridCol w="5198032">
                  <a:extLst>
                    <a:ext uri="{9D8B030D-6E8A-4147-A177-3AD203B41FA5}">
                      <a16:colId xmlns:a16="http://schemas.microsoft.com/office/drawing/2014/main" val="3166169507"/>
                    </a:ext>
                  </a:extLst>
                </a:gridCol>
              </a:tblGrid>
              <a:tr h="664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Věk, od kdy je garantována služba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11 měsíců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29330118"/>
                  </a:ext>
                </a:extLst>
              </a:tr>
              <a:tr h="664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Kdo zajišťuje garanci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obce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55213548"/>
                  </a:ext>
                </a:extLst>
              </a:tr>
              <a:tr h="915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Poskytovatelé služeb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obecní a soukromé mateřské školy, v malém množství domácí péče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17183793"/>
                  </a:ext>
                </a:extLst>
              </a:tr>
              <a:tr h="664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Typ systému služeb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jednotný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044601634"/>
                  </a:ext>
                </a:extLst>
              </a:tr>
              <a:tr h="664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Výše poplatku za obecní službu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0–77 % nákladů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884798461"/>
                  </a:ext>
                </a:extLst>
              </a:tr>
              <a:tr h="664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>
                          <a:effectLst/>
                        </a:rPr>
                        <a:t>Počet dětí na 1 pečující osobu</a:t>
                      </a:r>
                      <a:endParaRPr lang="cs-CZ" sz="1400" kern="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50" dirty="0">
                          <a:effectLst/>
                        </a:rPr>
                        <a:t>6–7 dětí mladších 3 let, 11–12 dětí starších 3 let</a:t>
                      </a:r>
                      <a:endParaRPr lang="cs-CZ" sz="1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83854264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69C3959-FCC0-460C-9821-5A9AFB96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206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90A008-0071-4FD3-A061-CF71A8B81CCB}"/>
              </a:ext>
            </a:extLst>
          </p:cNvPr>
          <p:cNvSpPr txBox="1"/>
          <p:nvPr/>
        </p:nvSpPr>
        <p:spPr>
          <a:xfrm>
            <a:off x="539552" y="12818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Slovinsko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5B9442-D8DD-44FD-97E8-35AB6F174667}"/>
              </a:ext>
            </a:extLst>
          </p:cNvPr>
          <p:cNvSpPr txBox="1"/>
          <p:nvPr/>
        </p:nvSpPr>
        <p:spPr>
          <a:xfrm>
            <a:off x="539552" y="17150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 č. 11 Slovinsko – základní informace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B380BD2-2FC3-4829-AD4C-8548671E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sz="2800" dirty="0"/>
              <a:t>Vzdělávání a péče v raném věku </a:t>
            </a:r>
            <a:br>
              <a:rPr lang="cs-CZ" sz="2800" dirty="0"/>
            </a:br>
            <a:r>
              <a:rPr lang="cs-CZ" sz="2800" dirty="0"/>
              <a:t>v Evropě se zavedenou garancí od 1 roku</a:t>
            </a:r>
          </a:p>
        </p:txBody>
      </p:sp>
    </p:spTree>
    <p:extLst>
      <p:ext uri="{BB962C8B-B14F-4D97-AF65-F5344CB8AC3E}">
        <p14:creationId xmlns:p14="http://schemas.microsoft.com/office/powerpoint/2010/main" val="1261581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5E262-F442-4054-9B2C-EFD3A185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implementace garance od 1 roku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D7A80-FD82-4F40-AA72-388FF415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268760"/>
            <a:ext cx="8244000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Shrnutí popisu předškolní péče se zavedenou garancí </a:t>
            </a:r>
            <a:br>
              <a:rPr lang="cs-CZ" b="1" dirty="0"/>
            </a:br>
            <a:r>
              <a:rPr lang="cs-CZ" b="1" dirty="0"/>
              <a:t>v evropských státech:</a:t>
            </a:r>
          </a:p>
          <a:p>
            <a:pPr lvl="0"/>
            <a:r>
              <a:rPr lang="cs-CZ" dirty="0"/>
              <a:t>garanci zajišťují obce;</a:t>
            </a:r>
          </a:p>
          <a:p>
            <a:pPr lvl="0"/>
            <a:r>
              <a:rPr lang="cs-CZ" dirty="0"/>
              <a:t>garance navazuje na konec mateřské/otcovské/rodičovské dovolené;</a:t>
            </a:r>
          </a:p>
          <a:p>
            <a:pPr lvl="0"/>
            <a:r>
              <a:rPr lang="cs-CZ" dirty="0"/>
              <a:t>služby péče a vzdělávání v raném věku spadají pod jeden resort a fungují v rámci tzv. jednotného systému péče o děti;</a:t>
            </a:r>
          </a:p>
          <a:p>
            <a:pPr lvl="0"/>
            <a:r>
              <a:rPr lang="cs-CZ" dirty="0"/>
              <a:t>poplatky za veřejně zřizované služby jsou v základu výrazně vyšší než v ČR, nicméně ve většině případů jsou redukovány dle příjmu rodin.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122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C3222-98E8-4AA3-95EF-4B7CC2B6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implementace garance od 1 roku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2D6D69-2DC2-43E4-BC8D-051FEE98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cs-CZ" b="1" dirty="0"/>
              <a:t>Situace v České republice: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 ČR je legislativně ukotveno tzv. přednostní přijímání dětí </a:t>
            </a:r>
            <a:br>
              <a:rPr lang="cs-CZ" dirty="0"/>
            </a:br>
            <a:r>
              <a:rPr lang="cs-CZ" dirty="0"/>
              <a:t>k předškolnímu vzdělávání, a to nejdříve od 3 let věku.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Chceme-li tedy uvažovat o garanci umístění v předškolním zařízení pro děti již od jednoho roku věku v budoucnu, měli bychom začít nejprve u reálného naplňování současného nároku na přijetí tříletých dětí.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Rodič na základě volby rozhoduje o výši příspěvku a délce rodičovské dovolené.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Je nutné zajistit rodičům možnost, která je nárokovatelná, umístit dítě do zařízení péče o děti do 3 let, kde probíhá  kvalitní a finančně dostupná péče.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930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C1243-395E-4A38-8EE7-054DF205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implementace garance od 1 roku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DED132-7670-498B-BAB8-49BF8B6F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0768"/>
            <a:ext cx="6935043" cy="79208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 zavedení garance je nutno vyřešit několik otázek: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CCFB58B-5527-4FD1-A4FA-EAB78252CD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000" y="2393624"/>
            <a:ext cx="8604040" cy="4203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cs-CZ" sz="2000" dirty="0"/>
              <a:t>Garance v rámci rozdělené péče pod 2 resorty x souběh systému jednotné a rozdělené péče (MŠ i pro jednoleté a zároveň možnost volby zařízení spadající pod MPSV)?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sz="2000" dirty="0"/>
              <a:t>Kdo bude právní nárok zajišťovat? V zahraničí to jsou obce.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sz="2000" dirty="0"/>
              <a:t>Od kdy bude garance reálně platit? Od měsíce narození dítěte nebo </a:t>
            </a:r>
            <a:br>
              <a:rPr lang="cs-CZ" sz="2000" dirty="0"/>
            </a:br>
            <a:r>
              <a:rPr lang="cs-CZ" sz="2000" dirty="0"/>
              <a:t>od začátku školního roku?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sz="2000" dirty="0"/>
              <a:t>Jak bude právní nárok naplňován, pokud bude ve spádové MŠ plná kapacita?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válný bublinový popisek 5">
            <a:extLst>
              <a:ext uri="{FF2B5EF4-FFF2-40B4-BE49-F238E27FC236}">
                <a16:creationId xmlns:a16="http://schemas.microsoft.com/office/drawing/2014/main" id="{31305157-E074-407E-8024-45DB00794818}"/>
              </a:ext>
            </a:extLst>
          </p:cNvPr>
          <p:cNvSpPr/>
          <p:nvPr/>
        </p:nvSpPr>
        <p:spPr>
          <a:xfrm rot="3433853">
            <a:off x="7369748" y="1315593"/>
            <a:ext cx="979505" cy="1055200"/>
          </a:xfrm>
          <a:prstGeom prst="wedgeEllipse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96D060-32D6-43D4-9A19-460E15AC1EF8}"/>
              </a:ext>
            </a:extLst>
          </p:cNvPr>
          <p:cNvSpPr txBox="1"/>
          <p:nvPr/>
        </p:nvSpPr>
        <p:spPr>
          <a:xfrm>
            <a:off x="7546603" y="1628800"/>
            <a:ext cx="62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02577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3E57-5794-411F-AD6B-3CC96C29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FB826-6A82-4FF2-B441-70D816607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268760"/>
            <a:ext cx="8712480" cy="5256584"/>
          </a:xfrm>
        </p:spPr>
        <p:txBody>
          <a:bodyPr/>
          <a:lstStyle/>
          <a:p>
            <a:pPr algn="just"/>
            <a:r>
              <a:rPr lang="cs-CZ" dirty="0"/>
              <a:t>Ze zahraniční praxe je zřejmé, že garantem právního nároku na umístění v zařízení péče o děti jsou obce. </a:t>
            </a:r>
          </a:p>
          <a:p>
            <a:pPr algn="just"/>
            <a:r>
              <a:rPr lang="cs-CZ" dirty="0"/>
              <a:t>Pokud by tomu tak mělo být i u nás, je potřeba na začátku zjistit, jaké jsou možnosti především malých obcí zřizovat nové služby typu mikrojeslí a dětských skupin, vzhledem </a:t>
            </a:r>
            <a:br>
              <a:rPr lang="cs-CZ" dirty="0"/>
            </a:br>
            <a:r>
              <a:rPr lang="cs-CZ" dirty="0"/>
              <a:t>k počtu dětí a mírnějším hygienickým požadavkům se jedná </a:t>
            </a:r>
            <a:br>
              <a:rPr lang="cs-CZ" dirty="0"/>
            </a:br>
            <a:r>
              <a:rPr lang="cs-CZ" dirty="0"/>
              <a:t>o relativně jednodušší záležitost než v případě vybudování nové mateřské školy.</a:t>
            </a:r>
          </a:p>
          <a:p>
            <a:pPr algn="just"/>
            <a:r>
              <a:rPr lang="cs-CZ" dirty="0"/>
              <a:t>Ve všech státech s uzákoněnou garancí jsme přitom zjistili, že mají nastavené poplatky dle příjmu rodin nebo alespoň poskytují nějakou úlevu těm nejchudším. </a:t>
            </a:r>
          </a:p>
          <a:p>
            <a:pPr algn="just"/>
            <a:r>
              <a:rPr lang="cs-CZ" dirty="0"/>
              <a:t>Systém je potřeba nastavit tak, aby se umístění dítěte do zařízení a návrat na trh práce rodině vyplatily. 	</a:t>
            </a:r>
          </a:p>
          <a:p>
            <a:pPr algn="just"/>
            <a:endParaRPr lang="cs-CZ" dirty="0"/>
          </a:p>
          <a:p>
            <a:endParaRPr lang="cs-CZ" baseline="30000" dirty="0"/>
          </a:p>
          <a:p>
            <a:pPr marL="0" indent="0">
              <a:buNone/>
            </a:pPr>
            <a:r>
              <a:rPr lang="cs-CZ" baseline="30000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150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B9966-C279-441B-AA3F-6E238BAC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104B8-6CE9-4EE4-962B-5BA3C989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7" name="Zástupný obsah 36">
            <a:extLst>
              <a:ext uri="{FF2B5EF4-FFF2-40B4-BE49-F238E27FC236}">
                <a16:creationId xmlns:a16="http://schemas.microsoft.com/office/drawing/2014/main" id="{A5EAFEC0-C73C-4CF9-9BA0-0E5C168311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0000" y="1800000"/>
            <a:ext cx="5973552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Otázka zavádění garance se jeví jako opodstatněná a ukazuje se, že situaci rodin s dětmi mladšími 3 let je nutné řešit  nejen </a:t>
            </a:r>
            <a:br>
              <a:rPr lang="cs-CZ" dirty="0"/>
            </a:br>
            <a:r>
              <a:rPr lang="cs-CZ" dirty="0"/>
              <a:t>z důvodů mezinárodních závazků („barcelonské cíle“), ale také z důvodu rostoucího zájmu rodičů o umístění dětí do zařízení dříve než ve třech letech a mít tak  možnost sladit rodinný a pracovní život.</a:t>
            </a:r>
          </a:p>
        </p:txBody>
      </p:sp>
      <p:sp>
        <p:nvSpPr>
          <p:cNvPr id="13" name="Vývojový diagram: děrná páska 12">
            <a:extLst>
              <a:ext uri="{FF2B5EF4-FFF2-40B4-BE49-F238E27FC236}">
                <a16:creationId xmlns:a16="http://schemas.microsoft.com/office/drawing/2014/main" id="{16A82DF3-25BA-49D3-A199-E93C00E4E9A4}"/>
              </a:ext>
            </a:extLst>
          </p:cNvPr>
          <p:cNvSpPr/>
          <p:nvPr/>
        </p:nvSpPr>
        <p:spPr>
          <a:xfrm rot="17462714">
            <a:off x="6805581" y="2607973"/>
            <a:ext cx="1418584" cy="10801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5568D6C-DACF-42D5-AE79-C824BCE54DAB}"/>
              </a:ext>
            </a:extLst>
          </p:cNvPr>
          <p:cNvCxnSpPr>
            <a:cxnSpLocks/>
          </p:cNvCxnSpPr>
          <p:nvPr/>
        </p:nvCxnSpPr>
        <p:spPr>
          <a:xfrm>
            <a:off x="1124000" y="3581400"/>
            <a:ext cx="504056" cy="1440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448B712-A25B-420D-ACDB-9ECD49A6B8BF}"/>
              </a:ext>
            </a:extLst>
          </p:cNvPr>
          <p:cNvCxnSpPr>
            <a:cxnSpLocks/>
          </p:cNvCxnSpPr>
          <p:nvPr/>
        </p:nvCxnSpPr>
        <p:spPr>
          <a:xfrm>
            <a:off x="7262844" y="2664513"/>
            <a:ext cx="576064" cy="1933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F904C6A-FD5E-43F0-B71E-96558F87AD97}"/>
              </a:ext>
            </a:extLst>
          </p:cNvPr>
          <p:cNvCxnSpPr>
            <a:cxnSpLocks/>
          </p:cNvCxnSpPr>
          <p:nvPr/>
        </p:nvCxnSpPr>
        <p:spPr>
          <a:xfrm>
            <a:off x="7262845" y="3024944"/>
            <a:ext cx="504056" cy="1521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7D97F461-ABF9-40FF-8A58-9E454CE433D4}"/>
              </a:ext>
            </a:extLst>
          </p:cNvPr>
          <p:cNvCxnSpPr>
            <a:cxnSpLocks/>
          </p:cNvCxnSpPr>
          <p:nvPr/>
        </p:nvCxnSpPr>
        <p:spPr>
          <a:xfrm>
            <a:off x="7161628" y="3379939"/>
            <a:ext cx="576064" cy="179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439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CC509C3-608D-4030-A2F3-A260E817CF02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79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596" y="260648"/>
            <a:ext cx="1261944" cy="6902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701" y="1916832"/>
            <a:ext cx="8280920" cy="2736304"/>
          </a:xfrm>
        </p:spPr>
        <p:txBody>
          <a:bodyPr/>
          <a:lstStyle/>
          <a:p>
            <a:pPr algn="ctr"/>
            <a:r>
              <a:rPr lang="cs-CZ" sz="4400" kern="1200" cap="none" dirty="0">
                <a:solidFill>
                  <a:srgbClr val="084A8B"/>
                </a:solidFill>
              </a:rPr>
              <a:t>Za projekt „MIKROJESLE“</a:t>
            </a:r>
            <a:br>
              <a:rPr lang="cs-CZ" sz="4400" kern="1200" cap="none" dirty="0">
                <a:solidFill>
                  <a:srgbClr val="084A8B"/>
                </a:solidFill>
              </a:rPr>
            </a:br>
            <a:br>
              <a:rPr lang="cs-CZ" sz="4400" kern="1200" cap="none" dirty="0">
                <a:solidFill>
                  <a:srgbClr val="084A8B"/>
                </a:solidFill>
              </a:rPr>
            </a:br>
            <a:r>
              <a:rPr lang="cs-CZ" sz="3600" dirty="0">
                <a:solidFill>
                  <a:srgbClr val="084A8B"/>
                </a:solidFill>
              </a:rPr>
              <a:t>Děkujeme za spolupráci</a:t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7544" y="4653136"/>
            <a:ext cx="8244448" cy="1440160"/>
          </a:xfrm>
        </p:spPr>
        <p:txBody>
          <a:bodyPr/>
          <a:lstStyle/>
          <a:p>
            <a:pPr lvl="0" algn="ctr">
              <a:buClrTx/>
              <a:buSzTx/>
              <a:defRPr/>
            </a:pPr>
            <a:r>
              <a:rPr lang="cs-CZ" sz="2800" b="1" dirty="0">
                <a:solidFill>
                  <a:srgbClr val="084A8B"/>
                </a:solidFill>
              </a:rPr>
              <a:t>Mgr. Veronika Dubová</a:t>
            </a:r>
          </a:p>
          <a:p>
            <a:pPr lvl="0" algn="ctr">
              <a:buClrTx/>
              <a:buSzTx/>
              <a:defRPr/>
            </a:pPr>
            <a:r>
              <a:rPr lang="cs-CZ" sz="2800" b="1" dirty="0">
                <a:solidFill>
                  <a:srgbClr val="084A8B"/>
                </a:solidFill>
              </a:rPr>
              <a:t>Svatava Staňková, DiS.</a:t>
            </a:r>
          </a:p>
          <a:p>
            <a:pPr lvl="0" algn="ctr">
              <a:buClrTx/>
              <a:buSzTx/>
              <a:defRPr/>
            </a:pPr>
            <a:r>
              <a:rPr lang="cs-CZ" sz="2800" b="1" dirty="0">
                <a:solidFill>
                  <a:srgbClr val="084A8B"/>
                </a:solidFill>
              </a:rPr>
              <a:t>Mgr. Jana Stanková</a:t>
            </a:r>
          </a:p>
          <a:p>
            <a:endParaRPr lang="cs-CZ" sz="1100" dirty="0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592CB70C-017A-45DA-BA21-215C75C3CE3C}"/>
              </a:ext>
            </a:extLst>
          </p:cNvPr>
          <p:cNvSpPr txBox="1">
            <a:spLocks/>
          </p:cNvSpPr>
          <p:nvPr/>
        </p:nvSpPr>
        <p:spPr>
          <a:xfrm>
            <a:off x="467544" y="2168860"/>
            <a:ext cx="8353755" cy="2232248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9470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Mateřské školy (MŠ)</a:t>
            </a:r>
          </a:p>
          <a:p>
            <a:pPr algn="just"/>
            <a:r>
              <a:rPr lang="cs-CZ" dirty="0"/>
              <a:t>MŠ upravuje školský zákon* a patří pod rezort MŠMT.</a:t>
            </a:r>
          </a:p>
          <a:p>
            <a:pPr algn="just"/>
            <a:r>
              <a:rPr lang="cs-CZ" dirty="0"/>
              <a:t>Od r. 2005 je možné přijímat již dvouleté děti </a:t>
            </a:r>
            <a:br>
              <a:rPr lang="cs-CZ" dirty="0"/>
            </a:br>
            <a:r>
              <a:rPr lang="cs-CZ" dirty="0"/>
              <a:t>(ve školním roce 2019/2020 tvořily děti mladší 3 let </a:t>
            </a:r>
            <a:br>
              <a:rPr lang="cs-CZ" dirty="0"/>
            </a:br>
            <a:r>
              <a:rPr lang="cs-CZ" dirty="0"/>
              <a:t>11,7 % z celkového počtu všech dětí v MŠ.</a:t>
            </a:r>
          </a:p>
          <a:p>
            <a:pPr algn="just"/>
            <a:r>
              <a:rPr lang="cs-CZ" dirty="0"/>
              <a:t>Novela zákona č. 178/2016 Sb., kterým se mění zákon č. 561/2004 Sb., o předškolním, základním, středním, vyšším odborném a jiném vzdělávání (školský zákon), stanovuje od r. 2018 přednostní přijímaní tříletých dětí.</a:t>
            </a:r>
          </a:p>
          <a:p>
            <a:pPr algn="just"/>
            <a:r>
              <a:rPr lang="cs-CZ" dirty="0"/>
              <a:t>Děti mladší 3 let nemají v této chvíli právní nárok na místo v MŠ, jsou přijaty pouze v případě volné kapacity.</a:t>
            </a:r>
          </a:p>
        </p:txBody>
      </p:sp>
    </p:spTree>
    <p:extLst>
      <p:ext uri="{BB962C8B-B14F-4D97-AF65-F5344CB8AC3E}">
        <p14:creationId xmlns:p14="http://schemas.microsoft.com/office/powerpoint/2010/main" val="171967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0768"/>
            <a:ext cx="8424000" cy="5400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Dětské skupiny (DS)</a:t>
            </a:r>
          </a:p>
          <a:p>
            <a:pPr algn="just"/>
            <a:r>
              <a:rPr lang="cs-CZ" dirty="0"/>
              <a:t>Upravuje zákon č. 247/2014 Sb., o poskytování služby péče o dítě v dětské skupině a o změně souvisejících zákonů, a náleží pod resort MPSV, v platnosti od r. 2014.</a:t>
            </a:r>
          </a:p>
          <a:p>
            <a:pPr algn="just"/>
            <a:r>
              <a:rPr lang="cs-CZ" dirty="0"/>
              <a:t>Alternativa k MŠ, přijímají děti již od 1 roku.</a:t>
            </a:r>
          </a:p>
          <a:p>
            <a:pPr algn="just"/>
            <a:r>
              <a:rPr lang="cs-CZ" dirty="0"/>
              <a:t>V provozu 1122* dětských skupin o kapacitě 14 858 míst.</a:t>
            </a:r>
          </a:p>
          <a:p>
            <a:pPr marL="0" indent="0" algn="just">
              <a:buNone/>
            </a:pPr>
            <a:r>
              <a:rPr lang="cs-CZ" dirty="0"/>
              <a:t>Výhody DS:</a:t>
            </a:r>
          </a:p>
          <a:p>
            <a:pPr algn="just"/>
            <a:r>
              <a:rPr lang="cs-CZ" dirty="0"/>
              <a:t>fungují flexibilněji, využívají sdílená místa pro děti, přijímají děti během celého roku.</a:t>
            </a:r>
          </a:p>
          <a:p>
            <a:pPr marL="0" indent="0" algn="just">
              <a:buNone/>
            </a:pPr>
            <a:r>
              <a:rPr lang="cs-CZ" dirty="0"/>
              <a:t>Nevýhody DS:</a:t>
            </a:r>
          </a:p>
          <a:p>
            <a:pPr algn="just"/>
            <a:r>
              <a:rPr lang="cs-CZ" dirty="0"/>
              <a:t>častěji problém místní a finanční dostupnosti služby, kapacita zařízení.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Grafický objekt 4" descr="Přiblížit">
            <a:extLst>
              <a:ext uri="{FF2B5EF4-FFF2-40B4-BE49-F238E27FC236}">
                <a16:creationId xmlns:a16="http://schemas.microsoft.com/office/drawing/2014/main" id="{91800BAC-8074-453D-9FD0-E5CAE9194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8781" y="4041068"/>
            <a:ext cx="698376" cy="576064"/>
          </a:xfrm>
          <a:prstGeom prst="rect">
            <a:avLst/>
          </a:prstGeom>
        </p:spPr>
      </p:pic>
      <p:pic>
        <p:nvPicPr>
          <p:cNvPr id="7" name="Grafický objekt 6" descr="Oddálit">
            <a:extLst>
              <a:ext uri="{FF2B5EF4-FFF2-40B4-BE49-F238E27FC236}">
                <a16:creationId xmlns:a16="http://schemas.microsoft.com/office/drawing/2014/main" id="{926C08D1-FDCA-4147-8A23-0076F7CAEB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2084" y="5443892"/>
            <a:ext cx="770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3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80000"/>
            <a:ext cx="8064000" cy="5778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Mikrojesle (MJ)</a:t>
            </a:r>
          </a:p>
          <a:p>
            <a:pPr algn="just"/>
            <a:r>
              <a:rPr lang="cs-CZ" dirty="0"/>
              <a:t>Pilotní ověření služby pod MPSV.</a:t>
            </a:r>
          </a:p>
          <a:p>
            <a:pPr algn="just"/>
            <a:r>
              <a:rPr lang="cs-CZ" dirty="0"/>
              <a:t>Pro děti od 6 měsíců do 4 let (tj. do 4. narozenin),  péče v malém kolektivu o max. 4 děti, podmínky „jako doma“.</a:t>
            </a:r>
          </a:p>
          <a:p>
            <a:pPr algn="just"/>
            <a:r>
              <a:rPr lang="cs-CZ" dirty="0"/>
              <a:t>V provozu je 98* mikrojeslí o kapacitě 392 míst (díky sdíleným místům se jedná až o 686 míst).**</a:t>
            </a:r>
          </a:p>
          <a:p>
            <a:pPr marL="0" indent="0" algn="just">
              <a:buNone/>
            </a:pPr>
            <a:r>
              <a:rPr lang="cs-CZ" dirty="0"/>
              <a:t>Výhody MJ: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flexibilní služba, sdílená místa, možnost přijímání dětí během celého roku.</a:t>
            </a:r>
          </a:p>
          <a:p>
            <a:pPr marL="0" indent="0" algn="just">
              <a:buNone/>
            </a:pPr>
            <a:r>
              <a:rPr lang="cs-CZ" dirty="0"/>
              <a:t>Nevýhody MJ: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místní nedostupnost;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 současné době není služba legislativně ukotvena.</a:t>
            </a:r>
          </a:p>
          <a:p>
            <a:pPr marL="0" indent="0" algn="just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Grafický objekt 3" descr="Přiblížit">
            <a:extLst>
              <a:ext uri="{FF2B5EF4-FFF2-40B4-BE49-F238E27FC236}">
                <a16:creationId xmlns:a16="http://schemas.microsoft.com/office/drawing/2014/main" id="{B6CC1881-BDE9-4CE3-BF86-2EA3FEFA4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9752" y="3765644"/>
            <a:ext cx="698376" cy="576064"/>
          </a:xfrm>
          <a:prstGeom prst="rect">
            <a:avLst/>
          </a:prstGeom>
        </p:spPr>
      </p:pic>
      <p:pic>
        <p:nvPicPr>
          <p:cNvPr id="5" name="Grafický objekt 4" descr="Oddálit">
            <a:extLst>
              <a:ext uri="{FF2B5EF4-FFF2-40B4-BE49-F238E27FC236}">
                <a16:creationId xmlns:a16="http://schemas.microsoft.com/office/drawing/2014/main" id="{F5A35FF4-5AEA-4E01-8E97-DA37645E8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8940" y="5301208"/>
            <a:ext cx="770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55892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„</a:t>
            </a:r>
            <a:r>
              <a:rPr lang="cs-CZ" b="1" dirty="0" err="1"/>
              <a:t>Péčové</a:t>
            </a:r>
            <a:r>
              <a:rPr lang="cs-CZ" b="1" dirty="0"/>
              <a:t>“ živnosti</a:t>
            </a:r>
          </a:p>
          <a:p>
            <a:pPr algn="just"/>
            <a:r>
              <a:rPr lang="cs-CZ" dirty="0"/>
              <a:t>Řídí se živnostenským zákonem* a spadají pod rezort MPO.</a:t>
            </a:r>
          </a:p>
          <a:p>
            <a:pPr algn="just"/>
            <a:r>
              <a:rPr lang="cs-CZ" dirty="0"/>
              <a:t>Vázaná živnost „</a:t>
            </a:r>
            <a:r>
              <a:rPr lang="cs-CZ" b="1" dirty="0"/>
              <a:t>Péče o děti do 3 let věku v denním režimu</a:t>
            </a:r>
            <a:r>
              <a:rPr lang="cs-CZ" dirty="0"/>
              <a:t>“, která se ze své podstaty týká péče o děti raného věku. </a:t>
            </a:r>
          </a:p>
          <a:p>
            <a:pPr marL="0" indent="0" algn="just">
              <a:buNone/>
            </a:pPr>
            <a:r>
              <a:rPr lang="cs-CZ" dirty="0"/>
              <a:t>Nevýhody služby:  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rodiče hradí veškeré náklady, pro mnoho rodin je služba finančně nedostupná;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kontrola kvality ze strany rodiče, požadavky nejsou stanoveny ze zákona;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není stanoven počet pečujících osob na počet dětí.</a:t>
            </a:r>
          </a:p>
          <a:p>
            <a:pPr algn="just">
              <a:buFont typeface="Wingdings" panose="05000000000000000000" pitchFamily="2" charset="2"/>
              <a:buChar char="l"/>
            </a:pPr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Grafický objekt 3" descr="Oddálit">
            <a:extLst>
              <a:ext uri="{FF2B5EF4-FFF2-40B4-BE49-F238E27FC236}">
                <a16:creationId xmlns:a16="http://schemas.microsoft.com/office/drawing/2014/main" id="{83D3AFCE-7449-4754-833D-6FE9D8304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3848" y="3775348"/>
            <a:ext cx="770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6E85-C034-4162-AFEB-573A9773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0ED7-51B7-425B-9E47-93F74D3D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4525"/>
            <a:ext cx="8064000" cy="55892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Obor činnosti č. 79 volné živnosti </a:t>
            </a:r>
            <a:r>
              <a:rPr lang="cs-CZ" b="1" dirty="0"/>
              <a:t>„Poskytování služeb pro rodinu a domácnost</a:t>
            </a:r>
            <a:r>
              <a:rPr lang="cs-CZ" dirty="0"/>
              <a:t>“, kde je mezi jeho popsanou náplní „individuální péče o osoby“, zejména o děti nad </a:t>
            </a:r>
            <a:br>
              <a:rPr lang="cs-CZ" dirty="0"/>
            </a:br>
            <a:r>
              <a:rPr lang="cs-CZ" dirty="0"/>
              <a:t>3 roky věku v rodinách, příležitostné krátkodobé hlídání dětí (včetně dětí do 3 let věku).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Obor činnosti č. 72 volné živnosti „</a:t>
            </a:r>
            <a:r>
              <a:rPr lang="cs-CZ" b="1" dirty="0"/>
              <a:t>Mimoškolní výchova a vzdělávání, pořádání kurzů, školení, včetně lektorské činnosti</a:t>
            </a:r>
            <a:r>
              <a:rPr lang="cs-CZ" dirty="0"/>
              <a:t>“, se týká výhradně dětí starších </a:t>
            </a:r>
            <a:br>
              <a:rPr lang="cs-CZ" dirty="0"/>
            </a:br>
            <a:r>
              <a:rPr lang="cs-CZ" dirty="0"/>
              <a:t>3 let.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just"/>
            <a:endParaRPr lang="cs-CZ" dirty="0"/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3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C53F3-49B4-4BB3-AB46-81445C83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Vzdělávání a péče v raném věku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D41F4E-1192-4DE4-B5C7-C29C9667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12776"/>
            <a:ext cx="8424000" cy="4707224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Služby péče o děti v šedé ekonomice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Rozšířený fenomén, který hojně konkuruje oficiálně poskytovaným službám.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Výhodou pro rodiče je cena, která je nižší než u formálních poskytovatelů.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Služba bez záruk kvality.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cs-CZ" dirty="0"/>
              <a:t>Vyhledávány na základě osobních doporučení, poskytovány bez legálního rámce.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34227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4585</Words>
  <Application>Microsoft Office PowerPoint</Application>
  <PresentationFormat>Předvádění na obrazovce (4:3)</PresentationFormat>
  <Paragraphs>567</Paragraphs>
  <Slides>39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Wingdings 3</vt:lpstr>
      <vt:lpstr>prezentace</vt:lpstr>
      <vt:lpstr> </vt:lpstr>
      <vt:lpstr>Základní informace</vt:lpstr>
      <vt:lpstr>Vzdělávání a péče v raném věku v České republice</vt:lpstr>
      <vt:lpstr>Vzdělávání a péče v raném věku v České republice</vt:lpstr>
      <vt:lpstr>Vzdělávání a péče v raném věku v České republice</vt:lpstr>
      <vt:lpstr>Vzdělávání a péče v raném věku v České republice</vt:lpstr>
      <vt:lpstr>Vzdělávání a péče v raném věku v České republice</vt:lpstr>
      <vt:lpstr>Vzdělávání a péče v raném věku v České republice</vt:lpstr>
      <vt:lpstr>Vzdělávání a péče v raném věku v České republice</vt:lpstr>
      <vt:lpstr>Garance – současná situace</vt:lpstr>
      <vt:lpstr>Postoje rodin ke vzdělání a péči v raném věku v České republice</vt:lpstr>
      <vt:lpstr>Postoje rodin ke vzdělání a péči v raném věku v České republice</vt:lpstr>
      <vt:lpstr>Zájem o předškolní zařízení u rodin s dětmi mladších 3 let</vt:lpstr>
      <vt:lpstr>Zájem o předškolní zařízení u rodin  s dětmi mladších 3 let</vt:lpstr>
      <vt:lpstr>Zájem o předškolní zařízení u rodin  s dětmi mladších 3 let</vt:lpstr>
      <vt:lpstr>Porovnání věkové struktury dětí v mikrojeslích a dětských skupinách</vt:lpstr>
      <vt:lpstr>Porovnání věkové struktury dětí v mikrojeslích a dětských skupinách</vt:lpstr>
      <vt:lpstr>OD kolika let by měl stát garantovat místo</vt:lpstr>
      <vt:lpstr>OD kolika let by měl stát garantovat místo</vt:lpstr>
      <vt:lpstr>Vzdělávání a péče v Evropě</vt:lpstr>
      <vt:lpstr>Vzdělávání a péče v Evropě</vt:lpstr>
      <vt:lpstr>Trvání mateřské, otcovské a rodičovské dovolené v Evropě</vt:lpstr>
      <vt:lpstr>Trvání mateřské, otcovské a rodičovské dovolené v Evropě</vt:lpstr>
      <vt:lpstr>Garance umístění v Evropě</vt:lpstr>
      <vt:lpstr>Garance umístění v Evropě</vt:lpstr>
      <vt:lpstr>Vzdělávání a péče v raném věku  v Evropě se zavedenou garancí od 1 roku</vt:lpstr>
      <vt:lpstr>Vzdělávání a péče v raném věku  v Evropě se zavedenou garancí od 1 roku</vt:lpstr>
      <vt:lpstr>Vzdělávání a péče v raném věku  v Evropě se zavedenou garancí od 1 roku</vt:lpstr>
      <vt:lpstr>Vzdělávání a péče v raném věku  v Evropě se zavedenou garancí od 1 roku</vt:lpstr>
      <vt:lpstr>Vzdělávání a péče v raném věku  v Evropě se zavedenou garancí od 1 roku</vt:lpstr>
      <vt:lpstr>Vzdělávání a péče v raném věku  v Evropě se zavedenou garancí od 1 roku</vt:lpstr>
      <vt:lpstr>Vzdělávání a péče v raném věku  v Evropě se zavedenou garancí od 1 roku</vt:lpstr>
      <vt:lpstr>Vzdělávání a péče v raném věku  v Evropě se zavedenou garancí od 1 roku</vt:lpstr>
      <vt:lpstr>Možnosti implementace garance od 1 roku v České republice</vt:lpstr>
      <vt:lpstr>Možnosti implementace garance od 1 roku v České republice</vt:lpstr>
      <vt:lpstr>Možnosti implementace garance od 1 roku v České republice</vt:lpstr>
      <vt:lpstr>závěr</vt:lpstr>
      <vt:lpstr>závěr</vt:lpstr>
      <vt:lpstr>Za projekt „MIKROJESLE“  Děkujeme za spolupráci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Dubová Veronika Mgr. (MPSV)</dc:creator>
  <cp:lastModifiedBy>Dubová Veronika Mgr. (MPSV)</cp:lastModifiedBy>
  <cp:revision>65</cp:revision>
  <dcterms:created xsi:type="dcterms:W3CDTF">2020-11-11T19:44:21Z</dcterms:created>
  <dcterms:modified xsi:type="dcterms:W3CDTF">2020-11-20T10:40:20Z</dcterms:modified>
</cp:coreProperties>
</file>