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48"/>
  </p:notesMasterIdLst>
  <p:handoutMasterIdLst>
    <p:handoutMasterId r:id="rId49"/>
  </p:handoutMasterIdLst>
  <p:sldIdLst>
    <p:sldId id="319" r:id="rId2"/>
    <p:sldId id="349" r:id="rId3"/>
    <p:sldId id="350" r:id="rId4"/>
    <p:sldId id="382" r:id="rId5"/>
    <p:sldId id="379" r:id="rId6"/>
    <p:sldId id="380" r:id="rId7"/>
    <p:sldId id="398" r:id="rId8"/>
    <p:sldId id="381" r:id="rId9"/>
    <p:sldId id="383" r:id="rId10"/>
    <p:sldId id="399" r:id="rId11"/>
    <p:sldId id="400" r:id="rId12"/>
    <p:sldId id="384" r:id="rId13"/>
    <p:sldId id="401" r:id="rId14"/>
    <p:sldId id="402" r:id="rId15"/>
    <p:sldId id="386" r:id="rId16"/>
    <p:sldId id="403" r:id="rId17"/>
    <p:sldId id="387" r:id="rId18"/>
    <p:sldId id="416" r:id="rId19"/>
    <p:sldId id="417" r:id="rId20"/>
    <p:sldId id="418" r:id="rId21"/>
    <p:sldId id="420" r:id="rId22"/>
    <p:sldId id="426" r:id="rId23"/>
    <p:sldId id="419" r:id="rId24"/>
    <p:sldId id="404" r:id="rId25"/>
    <p:sldId id="406" r:id="rId26"/>
    <p:sldId id="388" r:id="rId27"/>
    <p:sldId id="397" r:id="rId28"/>
    <p:sldId id="409" r:id="rId29"/>
    <p:sldId id="410" r:id="rId30"/>
    <p:sldId id="411" r:id="rId31"/>
    <p:sldId id="412" r:id="rId32"/>
    <p:sldId id="413" r:id="rId33"/>
    <p:sldId id="414" r:id="rId34"/>
    <p:sldId id="396" r:id="rId35"/>
    <p:sldId id="407" r:id="rId36"/>
    <p:sldId id="405" r:id="rId37"/>
    <p:sldId id="389" r:id="rId38"/>
    <p:sldId id="390" r:id="rId39"/>
    <p:sldId id="422" r:id="rId40"/>
    <p:sldId id="423" r:id="rId41"/>
    <p:sldId id="394" r:id="rId42"/>
    <p:sldId id="395" r:id="rId43"/>
    <p:sldId id="421" r:id="rId44"/>
    <p:sldId id="427" r:id="rId45"/>
    <p:sldId id="415" r:id="rId46"/>
    <p:sldId id="425" r:id="rId47"/>
  </p:sldIdLst>
  <p:sldSz cx="9144000" cy="6858000" type="screen4x3"/>
  <p:notesSz cx="6784975" cy="9906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8A2361F-DCD2-490C-86D6-A28541F401B2}">
          <p14:sldIdLst>
            <p14:sldId id="319"/>
            <p14:sldId id="349"/>
            <p14:sldId id="350"/>
            <p14:sldId id="382"/>
            <p14:sldId id="379"/>
            <p14:sldId id="380"/>
            <p14:sldId id="398"/>
            <p14:sldId id="381"/>
            <p14:sldId id="383"/>
            <p14:sldId id="399"/>
            <p14:sldId id="400"/>
            <p14:sldId id="384"/>
            <p14:sldId id="401"/>
            <p14:sldId id="402"/>
            <p14:sldId id="386"/>
            <p14:sldId id="403"/>
            <p14:sldId id="387"/>
            <p14:sldId id="416"/>
            <p14:sldId id="417"/>
            <p14:sldId id="418"/>
            <p14:sldId id="420"/>
            <p14:sldId id="426"/>
            <p14:sldId id="419"/>
            <p14:sldId id="404"/>
            <p14:sldId id="406"/>
            <p14:sldId id="388"/>
            <p14:sldId id="397"/>
            <p14:sldId id="409"/>
            <p14:sldId id="410"/>
            <p14:sldId id="411"/>
            <p14:sldId id="412"/>
            <p14:sldId id="413"/>
            <p14:sldId id="414"/>
            <p14:sldId id="396"/>
            <p14:sldId id="407"/>
            <p14:sldId id="405"/>
            <p14:sldId id="389"/>
            <p14:sldId id="390"/>
            <p14:sldId id="422"/>
            <p14:sldId id="423"/>
            <p14:sldId id="394"/>
            <p14:sldId id="395"/>
            <p14:sldId id="421"/>
            <p14:sldId id="427"/>
            <p14:sldId id="415"/>
            <p14:sldId id="425"/>
          </p14:sldIdLst>
        </p14:section>
      </p14:sectionLst>
    </p:ex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 uri="{2D200454-40CA-4A62-9FC3-DE9A4176ACB9}">
      <p15:notesGuideLst xmlns:p15="http://schemas.microsoft.com/office/powerpoint/2012/main">
        <p15:guide id="1" orient="horz" pos="3120">
          <p15:clr>
            <a:srgbClr val="A4A3A4"/>
          </p15:clr>
        </p15:guide>
        <p15:guide id="2" pos="21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lebovská Jiřina (MPSV)" initials="CJ(" lastIdx="2" clrIdx="0"/>
  <p:cmAuthor id="1" name="Kumová Petra Mgr. (MPSV)" initials="KP" lastIdx="2" clrIdx="1"/>
  <p:cmAuthor id="2" name="Stanková Jana Mgr. (MPSV)" initials="SJM(" lastIdx="9" clrIdx="2">
    <p:extLst>
      <p:ext uri="{19B8F6BF-5375-455C-9EA6-DF929625EA0E}">
        <p15:presenceInfo xmlns:p15="http://schemas.microsoft.com/office/powerpoint/2012/main" userId="S::jana.stankova1@mpsv.cz::b2cd0b70-f33f-4209-8919-838e43dc8698" providerId="AD"/>
      </p:ext>
    </p:extLst>
  </p:cmAuthor>
  <p:cmAuthor id="3" name="Chlebovská Jiřina Bc. (MPSV)" initials="CJB(" lastIdx="11" clrIdx="3">
    <p:extLst>
      <p:ext uri="{19B8F6BF-5375-455C-9EA6-DF929625EA0E}">
        <p15:presenceInfo xmlns:p15="http://schemas.microsoft.com/office/powerpoint/2012/main" userId="S::jirina.chlebovska@mpsv.cz::8c03ca5b-b10f-44d8-acb6-62a490266ad1" providerId="AD"/>
      </p:ext>
    </p:extLst>
  </p:cmAuthor>
  <p:cmAuthor id="4" name="Tobolka Augustová Barbora Mgr. (MPSV)" initials="TABM(" lastIdx="15" clrIdx="4">
    <p:extLst>
      <p:ext uri="{19B8F6BF-5375-455C-9EA6-DF929625EA0E}">
        <p15:presenceInfo xmlns:p15="http://schemas.microsoft.com/office/powerpoint/2012/main" userId="S::barbora.tobolka@mpsv.cz::f15dc876-8d01-474d-9fd4-2b22fc4ce2da" providerId="AD"/>
      </p:ext>
    </p:extLst>
  </p:cmAuthor>
  <p:cmAuthor id="5" name="Dubová Veronika Mgr. (MPSV)" initials="DVM(" lastIdx="7" clrIdx="5">
    <p:extLst>
      <p:ext uri="{19B8F6BF-5375-455C-9EA6-DF929625EA0E}">
        <p15:presenceInfo xmlns:p15="http://schemas.microsoft.com/office/powerpoint/2012/main" userId="S::veronika.dubova@mpsv.cz::1d215c90-2065-4ae5-a06b-55b58475b5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8" autoAdjust="0"/>
    <p:restoredTop sz="85155" autoAdjust="0"/>
  </p:normalViewPr>
  <p:slideViewPr>
    <p:cSldViewPr showGuides="1">
      <p:cViewPr varScale="1">
        <p:scale>
          <a:sx n="56" d="100"/>
          <a:sy n="56" d="100"/>
        </p:scale>
        <p:origin x="1332" y="56"/>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3954" y="-72"/>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0050" cy="4953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3338" y="0"/>
            <a:ext cx="2940050" cy="495300"/>
          </a:xfrm>
          <a:prstGeom prst="rect">
            <a:avLst/>
          </a:prstGeom>
        </p:spPr>
        <p:txBody>
          <a:bodyPr vert="horz" lIns="91440" tIns="45720" rIns="91440" bIns="45720" rtlCol="0"/>
          <a:lstStyle>
            <a:lvl1pPr algn="r">
              <a:defRPr sz="1200"/>
            </a:lvl1pPr>
          </a:lstStyle>
          <a:p>
            <a:fld id="{43F4301F-7F47-460B-B3C0-FA0EDF9A16DE}" type="datetimeFigureOut">
              <a:rPr lang="cs-CZ" smtClean="0"/>
              <a:t>20.11.2020</a:t>
            </a:fld>
            <a:endParaRPr lang="cs-CZ"/>
          </a:p>
        </p:txBody>
      </p:sp>
      <p:sp>
        <p:nvSpPr>
          <p:cNvPr id="4" name="Zástupný symbol pro zápatí 3"/>
          <p:cNvSpPr>
            <a:spLocks noGrp="1"/>
          </p:cNvSpPr>
          <p:nvPr>
            <p:ph type="ftr" sz="quarter" idx="2"/>
          </p:nvPr>
        </p:nvSpPr>
        <p:spPr>
          <a:xfrm>
            <a:off x="0" y="9409113"/>
            <a:ext cx="2940050" cy="4953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3338" y="9409113"/>
            <a:ext cx="2940050" cy="495300"/>
          </a:xfrm>
          <a:prstGeom prst="rect">
            <a:avLst/>
          </a:prstGeom>
        </p:spPr>
        <p:txBody>
          <a:bodyPr vert="horz" lIns="91440" tIns="45720" rIns="91440" bIns="45720" rtlCol="0" anchor="b"/>
          <a:lstStyle>
            <a:lvl1pPr algn="r">
              <a:defRPr sz="1200"/>
            </a:lvl1pPr>
          </a:lstStyle>
          <a:p>
            <a:fld id="{51333B1F-64EA-4859-BADC-C33C4A1A5EEB}" type="slidenum">
              <a:rPr lang="cs-CZ" smtClean="0"/>
              <a:t>‹#›</a:t>
            </a:fld>
            <a:endParaRPr lang="cs-CZ"/>
          </a:p>
        </p:txBody>
      </p:sp>
    </p:spTree>
    <p:extLst>
      <p:ext uri="{BB962C8B-B14F-4D97-AF65-F5344CB8AC3E}">
        <p14:creationId xmlns:p14="http://schemas.microsoft.com/office/powerpoint/2010/main" val="1668969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3249" y="0"/>
            <a:ext cx="2940156" cy="495300"/>
          </a:xfrm>
          <a:prstGeom prst="rect">
            <a:avLst/>
          </a:prstGeom>
        </p:spPr>
        <p:txBody>
          <a:bodyPr vert="horz" lIns="91440" tIns="45720" rIns="91440" bIns="45720" rtlCol="0"/>
          <a:lstStyle>
            <a:lvl1pPr algn="r">
              <a:defRPr sz="1200"/>
            </a:lvl1pPr>
          </a:lstStyle>
          <a:p>
            <a:fld id="{703916EA-B297-4F0B-851D-BD5704B201B7}" type="datetimeFigureOut">
              <a:rPr lang="cs-CZ" smtClean="0"/>
              <a:pPr/>
              <a:t>20.11.2020</a:t>
            </a:fld>
            <a:endParaRPr lang="cs-CZ"/>
          </a:p>
        </p:txBody>
      </p:sp>
      <p:sp>
        <p:nvSpPr>
          <p:cNvPr id="4" name="Zástupný symbol pro obrázek snímku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8498" y="4705350"/>
            <a:ext cx="5427980" cy="44577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08981"/>
            <a:ext cx="2940156" cy="4953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3249" y="9408981"/>
            <a:ext cx="2940156" cy="495300"/>
          </a:xfrm>
          <a:prstGeom prst="rect">
            <a:avLst/>
          </a:prstGeom>
        </p:spPr>
        <p:txBody>
          <a:bodyPr vert="horz" lIns="91440" tIns="45720" rIns="91440" bIns="45720" rtlCol="0" anchor="b"/>
          <a:lstStyle>
            <a:lvl1pPr algn="r">
              <a:defRPr sz="1200"/>
            </a:lvl1pPr>
          </a:lstStyle>
          <a:p>
            <a:fld id="{53FB31FA-E905-4016-9D4B-970DF0C7EE08}" type="slidenum">
              <a:rPr lang="cs-CZ" smtClean="0"/>
              <a:pPr/>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7</a:t>
            </a:fld>
            <a:endParaRPr lang="cs-CZ"/>
          </a:p>
        </p:txBody>
      </p:sp>
    </p:spTree>
    <p:extLst>
      <p:ext uri="{BB962C8B-B14F-4D97-AF65-F5344CB8AC3E}">
        <p14:creationId xmlns:p14="http://schemas.microsoft.com/office/powerpoint/2010/main" val="220325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p>
          <a:p>
            <a:r>
              <a:rPr lang="cs-CZ" dirty="0"/>
              <a:t>* Analýza </a:t>
            </a:r>
            <a:r>
              <a:rPr lang="cs-CZ" sz="1200" b="0" i="0" kern="1200" dirty="0">
                <a:solidFill>
                  <a:schemeClr val="tx1"/>
                </a:solidFill>
                <a:effectLst/>
                <a:latin typeface="+mn-lt"/>
                <a:ea typeface="+mn-ea"/>
                <a:cs typeface="+mn-cs"/>
              </a:rPr>
              <a:t>ověření zájmu a možností zavedení tzv. garance místa v předškolních zařízeních pro děti od jednoho roku věku a od dvou let věku výše. MPSV</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Zákon č. 561/2004 Sb., o předškolním, základním, středním, vyšším odborném a jiném vzdělávání (školský zákon).</a:t>
            </a:r>
            <a:endParaRPr lang="cs-CZ" sz="1200" b="0" i="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10</a:t>
            </a:fld>
            <a:endParaRPr lang="cs-CZ"/>
          </a:p>
        </p:txBody>
      </p:sp>
    </p:spTree>
    <p:extLst>
      <p:ext uri="{BB962C8B-B14F-4D97-AF65-F5344CB8AC3E}">
        <p14:creationId xmlns:p14="http://schemas.microsoft.com/office/powerpoint/2010/main" val="356069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buFont typeface="Arial" panose="020B0604020202020204" pitchFamily="34" charset="0"/>
              <a:buNone/>
            </a:pPr>
            <a:r>
              <a:rPr lang="cs-CZ" sz="1200" kern="1200" dirty="0">
                <a:solidFill>
                  <a:schemeClr val="tx1"/>
                </a:solidFill>
                <a:effectLst/>
                <a:latin typeface="+mn-lt"/>
                <a:ea typeface="+mn-ea"/>
                <a:cs typeface="+mn-cs"/>
              </a:rPr>
              <a:t>* Zákon č. 561/2004 Sb., o předškolním, základním, středním, vyšším odborném a jiném vzdělávání (školský zákon). Zákon nijak nestanovuje, jak je garance míst pro tříleté děti naplňována a ředitel MŠ je vždy omezen kapacitou svého zařízení. V praxi tedy dochází k tomu, že i tříleté děti končí na seznamu náhradníků ve své spádové MŠ, ale jejich rodiče se nemají kam obrátit, aby jejich právo na umístění v zařízení bylo naplněno.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 Měsíční limit pro umístění dítěte do 2 let v předškolní péči od 1. 1. 2020 – 92 hodin (do r. 2020 – 48 hodin). </a:t>
            </a:r>
            <a:r>
              <a:rPr lang="cs-CZ" sz="1200" kern="1200" dirty="0">
                <a:solidFill>
                  <a:schemeClr val="tx1"/>
                </a:solidFill>
                <a:effectLst/>
                <a:latin typeface="+mn-lt"/>
                <a:ea typeface="+mn-ea"/>
                <a:cs typeface="+mn-cs"/>
              </a:rPr>
              <a:t>Nicméně vzhledem k popsanému převisu poptávky nad nabídkou služeb péče o děti mladší tří let může řada rodin narazit na to, že nenajdou pro své dítě vhodné zařízení, které by je mohlo přijmout (Zdroj: Analytický materiál </a:t>
            </a:r>
            <a:r>
              <a:rPr lang="cs-CZ" sz="1200" b="0" i="0" kern="1200" dirty="0">
                <a:solidFill>
                  <a:schemeClr val="tx1"/>
                </a:solidFill>
                <a:effectLst/>
                <a:latin typeface="+mn-lt"/>
                <a:ea typeface="+mn-ea"/>
                <a:cs typeface="+mn-cs"/>
              </a:rPr>
              <a:t>ověření zájmu a možností zavedení tzv. garance místa v předškolních zařízeních pro děti od jednoho roku věku a od dvou let věku výše).</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11</a:t>
            </a:fld>
            <a:endParaRPr lang="cs-CZ"/>
          </a:p>
        </p:txBody>
      </p:sp>
    </p:spTree>
    <p:extLst>
      <p:ext uri="{BB962C8B-B14F-4D97-AF65-F5344CB8AC3E}">
        <p14:creationId xmlns:p14="http://schemas.microsoft.com/office/powerpoint/2010/main" val="249938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 Zpráva o rodině 2020: Plnění Koncepce rodinné politiky 2017 relativně nejvíce pokročilo v oblasti slaďování rodiny a zaměstnání, kde bylo mj. cílem usnadnit návrat na trh práce matkám malých dětí a zvýšit podíl otců na péči. Opatření zavedená v letech 2017-2019 umožnila zejména zpřístupnění nerodinné denní péče podporou dětských skupin a mikrojeslí a zajištění jejich kvality.</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dirty="0"/>
              <a:t>** Aktualizovaná Koncepce rodinné politiky 2019-2025:</a:t>
            </a:r>
            <a:r>
              <a:rPr lang="cs-CZ" sz="1200" b="0" kern="1200" dirty="0">
                <a:solidFill>
                  <a:schemeClr val="tx1"/>
                </a:solidFill>
                <a:effectLst/>
                <a:latin typeface="Arial" panose="020B0604020202020204" pitchFamily="34" charset="0"/>
                <a:ea typeface="+mn-ea"/>
                <a:cs typeface="Arial" panose="020B0604020202020204" pitchFamily="34" charset="0"/>
              </a:rPr>
              <a:t> n</a:t>
            </a:r>
            <a:r>
              <a:rPr lang="cs-CZ" sz="1200" kern="1200" dirty="0">
                <a:solidFill>
                  <a:schemeClr val="tx1"/>
                </a:solidFill>
                <a:effectLst/>
                <a:latin typeface="+mn-lt"/>
                <a:ea typeface="+mn-ea"/>
                <a:cs typeface="+mn-cs"/>
              </a:rPr>
              <a:t>apř. Organizace pro hospodářskou spolupráci a rozvoj ve zprávě pro ČR upozorňuje na nutnost podpory flexibilních pracovních úvazků nebo práce z domova. Zájem o flexibilní formy práce je přitom v ČR obrovský – přibližně 9 z 10 Čechů by uvítalo, aby byla zavedena pružná pracovní doba nebo částečné pracovní úvazky pro rodiče s dětmi (91 % je rozhodně nebo spíše pro).</a:t>
            </a:r>
            <a:r>
              <a:rPr lang="cs-CZ" sz="1200" b="0" kern="1200" dirty="0">
                <a:solidFill>
                  <a:schemeClr val="tx1"/>
                </a:solidFill>
                <a:effectLst/>
                <a:latin typeface="Arial" panose="020B0604020202020204" pitchFamily="34" charset="0"/>
                <a:ea typeface="+mn-ea"/>
                <a:cs typeface="Arial" panose="020B0604020202020204" pitchFamily="34" charset="0"/>
              </a:rPr>
              <a:t> </a:t>
            </a:r>
            <a:r>
              <a:rPr lang="cs-CZ" sz="1200" b="0" kern="1200" dirty="0">
                <a:solidFill>
                  <a:schemeClr val="tx1"/>
                </a:solidFill>
                <a:effectLst/>
                <a:latin typeface="+mn-lt"/>
                <a:ea typeface="+mn-ea"/>
                <a:cs typeface="+mn-cs"/>
              </a:rPr>
              <a:t>České ženy postupně převládají mezi absolventy vysokých škol. Aktuální údaje ukazují, že ze 78 tisíc absolventů je 60 % právě žen. Nízká míra slaďovacích nástrojů jako flexibilní formy práce, služby péče o děti však způsobuje výrazný propad v jejich zaměstnanosti v období mateřství. </a:t>
            </a:r>
            <a:r>
              <a:rPr lang="cs-CZ" sz="1200" kern="1200" dirty="0">
                <a:solidFill>
                  <a:schemeClr val="tx1"/>
                </a:solidFill>
                <a:effectLst/>
                <a:latin typeface="+mn-lt"/>
                <a:ea typeface="+mn-ea"/>
                <a:cs typeface="+mn-cs"/>
              </a:rPr>
              <a:t>ČR se řadí na druhé místo mezi státy EU s největším dopadem mateřství na zaměstnanost žen. V oblasti plnění barcelonských cílů pro děti do tří let se ČR umisťuje druhá od konce. Výtka k nedostatečnému zajištění kapacity předškolních zařízení pro děti do tří let se objevuje i ve specifickém doporučení pro ČR pro rok 2018, kde se uvádí, že</a:t>
            </a:r>
            <a:r>
              <a:rPr lang="cs-CZ" sz="1200" b="0" kern="1200" dirty="0">
                <a:solidFill>
                  <a:schemeClr val="tx1"/>
                </a:solidFill>
                <a:effectLst/>
                <a:latin typeface="+mn-lt"/>
                <a:ea typeface="+mn-ea"/>
                <a:cs typeface="+mn-cs"/>
              </a:rPr>
              <a:t> mateřství má pro ženy stále velký dopad na jejich účast na pracovním trhu, a to z důvodu nedostatku zařízení péče o děti. </a:t>
            </a:r>
            <a:endParaRPr lang="cs-CZ" b="0" dirty="0"/>
          </a:p>
          <a:p>
            <a:pPr algn="just"/>
            <a:r>
              <a:rPr lang="cs-CZ" dirty="0"/>
              <a:t>*** Ve školním roce 2019/2020 bylo zamítnuto 35 197 žádostí o umístění dítěte do mateřských škol (cca 1/5).</a:t>
            </a: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12</a:t>
            </a:fld>
            <a:endParaRPr lang="cs-CZ"/>
          </a:p>
        </p:txBody>
      </p:sp>
    </p:spTree>
    <p:extLst>
      <p:ext uri="{BB962C8B-B14F-4D97-AF65-F5344CB8AC3E}">
        <p14:creationId xmlns:p14="http://schemas.microsoft.com/office/powerpoint/2010/main" val="326372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Zdroj: Závěrečná evaluační zpráva mikrojesle.</a:t>
            </a: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14</a:t>
            </a:fld>
            <a:endParaRPr lang="cs-CZ"/>
          </a:p>
        </p:txBody>
      </p:sp>
    </p:spTree>
    <p:extLst>
      <p:ext uri="{BB962C8B-B14F-4D97-AF65-F5344CB8AC3E}">
        <p14:creationId xmlns:p14="http://schemas.microsoft.com/office/powerpoint/2010/main" val="425207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21</a:t>
            </a:fld>
            <a:endParaRPr lang="cs-CZ"/>
          </a:p>
        </p:txBody>
      </p:sp>
    </p:spTree>
    <p:extLst>
      <p:ext uri="{BB962C8B-B14F-4D97-AF65-F5344CB8AC3E}">
        <p14:creationId xmlns:p14="http://schemas.microsoft.com/office/powerpoint/2010/main" val="282357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27</a:t>
            </a:fld>
            <a:endParaRPr lang="cs-CZ"/>
          </a:p>
        </p:txBody>
      </p:sp>
    </p:spTree>
    <p:extLst>
      <p:ext uri="{BB962C8B-B14F-4D97-AF65-F5344CB8AC3E}">
        <p14:creationId xmlns:p14="http://schemas.microsoft.com/office/powerpoint/2010/main" val="139721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Poznámka: Dle specifických podmínek projektu nebylo možné založit MJ jako soukromá fyzická osoba.</a:t>
            </a: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32</a:t>
            </a:fld>
            <a:endParaRPr lang="cs-CZ"/>
          </a:p>
        </p:txBody>
      </p:sp>
    </p:spTree>
    <p:extLst>
      <p:ext uri="{BB962C8B-B14F-4D97-AF65-F5344CB8AC3E}">
        <p14:creationId xmlns:p14="http://schemas.microsoft.com/office/powerpoint/2010/main" val="363207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dirty="0"/>
              <a:t>Kliknutím lze upravit styl.</a:t>
            </a:r>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Obrázek 16">
            <a:extLst>
              <a:ext uri="{FF2B5EF4-FFF2-40B4-BE49-F238E27FC236}">
                <a16:creationId xmlns:a16="http://schemas.microsoft.com/office/drawing/2014/main" id="{7B0578D8-46BF-4BF7-9994-A274EB88E1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084" y="288651"/>
            <a:ext cx="7833716" cy="641782"/>
          </a:xfrm>
          <a:prstGeom prst="rect">
            <a:avLst/>
          </a:prstGeom>
        </p:spPr>
      </p:pic>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alpha val="66000"/>
          </a:schemeClr>
        </a:solidFill>
        <a:effectLst/>
      </p:bgPr>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sldNum="0"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CC509C3-608D-4030-A2F3-A260E817CF02}"/>
              </a:ext>
            </a:extLst>
          </p:cNvPr>
          <p:cNvPicPr/>
          <p:nvPr/>
        </p:nvPicPr>
        <p:blipFill>
          <a:blip r:embed="rId2" cstate="print">
            <a:alphaModFix amt="70000"/>
            <a:extLst>
              <a:ext uri="{BEBA8EAE-BF5A-486C-A8C5-ECC9F3942E4B}">
                <a14:imgProps xmlns:a14="http://schemas.microsoft.com/office/drawing/2010/main">
                  <a14:imgLayer r:embed="rId3">
                    <a14:imgEffect>
                      <a14:colorTemperature colorTemp="6379"/>
                    </a14:imgEffect>
                    <a14:imgEffect>
                      <a14:saturation sat="97000"/>
                    </a14:imgEffect>
                  </a14:imgLayer>
                </a14:imgProps>
              </a:ext>
              <a:ext uri="{28A0092B-C50C-407E-A947-70E740481C1C}">
                <a14:useLocalDpi xmlns:a14="http://schemas.microsoft.com/office/drawing/2010/main" val="0"/>
              </a:ext>
            </a:extLst>
          </a:blip>
          <a:stretch>
            <a:fillRect/>
          </a:stretch>
        </p:blipFill>
        <p:spPr bwMode="auto">
          <a:xfrm>
            <a:off x="7324596" y="260648"/>
            <a:ext cx="1261944" cy="690245"/>
          </a:xfrm>
          <a:prstGeom prst="rect">
            <a:avLst/>
          </a:prstGeom>
          <a:solidFill>
            <a:schemeClr val="bg2">
              <a:lumMod val="90000"/>
            </a:schemeClr>
          </a:solidFill>
          <a:ln>
            <a:noFill/>
          </a:ln>
        </p:spPr>
      </p:pic>
      <p:sp>
        <p:nvSpPr>
          <p:cNvPr id="2" name="Nadpis 1"/>
          <p:cNvSpPr>
            <a:spLocks noGrp="1"/>
          </p:cNvSpPr>
          <p:nvPr>
            <p:ph type="title"/>
          </p:nvPr>
        </p:nvSpPr>
        <p:spPr>
          <a:xfrm>
            <a:off x="683568" y="2276872"/>
            <a:ext cx="7272000" cy="1512168"/>
          </a:xfrm>
        </p:spPr>
        <p:txBody>
          <a:bodyPr/>
          <a:lstStyle/>
          <a:p>
            <a:pPr algn="ctr"/>
            <a:br>
              <a:rPr lang="cs-CZ" sz="4800" dirty="0"/>
            </a:br>
            <a:br>
              <a:rPr lang="cs-CZ" sz="1800" b="0" kern="1200" dirty="0">
                <a:solidFill>
                  <a:schemeClr val="tx1"/>
                </a:solidFill>
                <a:latin typeface="+mn-lt"/>
                <a:ea typeface="+mn-ea"/>
                <a:cs typeface="+mn-cs"/>
              </a:rPr>
            </a:br>
            <a:endParaRPr lang="cs-CZ" sz="4800" dirty="0"/>
          </a:p>
        </p:txBody>
      </p:sp>
      <p:sp>
        <p:nvSpPr>
          <p:cNvPr id="4" name="Zástupný symbol pro text 3"/>
          <p:cNvSpPr>
            <a:spLocks noGrp="1"/>
          </p:cNvSpPr>
          <p:nvPr>
            <p:ph type="body" sz="quarter" idx="14"/>
          </p:nvPr>
        </p:nvSpPr>
        <p:spPr>
          <a:xfrm>
            <a:off x="899592" y="5013176"/>
            <a:ext cx="7812400" cy="1080120"/>
          </a:xfrm>
        </p:spPr>
        <p:txBody>
          <a:bodyPr/>
          <a:lstStyle/>
          <a:p>
            <a:r>
              <a:rPr lang="cs-CZ" sz="1400" dirty="0"/>
              <a:t>Projekt „Podpora implementace služby péče o děti od šesti měsíců do čtyř let v tzv. mikrojeslích a pilotní ověření služby“ </a:t>
            </a:r>
            <a:r>
              <a:rPr lang="cs-CZ" altLang="cs-CZ" sz="1400" dirty="0"/>
              <a:t>(</a:t>
            </a:r>
            <a:r>
              <a:rPr lang="cs-CZ" altLang="cs-CZ" sz="1400" dirty="0" err="1"/>
              <a:t>reg</a:t>
            </a:r>
            <a:r>
              <a:rPr lang="cs-CZ" altLang="cs-CZ" sz="1400" dirty="0"/>
              <a:t>. č. </a:t>
            </a:r>
            <a:r>
              <a:rPr lang="cs-CZ" sz="1400" dirty="0"/>
              <a:t>CZ.03.1.51/0.0/0.0/15_009/0000858) je financován z Operačního programu Zaměstnanost a </a:t>
            </a:r>
            <a:r>
              <a:rPr lang="cs-CZ" sz="1400"/>
              <a:t>státního rozpočtu</a:t>
            </a:r>
            <a:endParaRPr lang="cs-CZ" sz="1400" dirty="0"/>
          </a:p>
          <a:p>
            <a:endParaRPr lang="cs-CZ" sz="1100" dirty="0"/>
          </a:p>
        </p:txBody>
      </p:sp>
      <p:sp>
        <p:nvSpPr>
          <p:cNvPr id="3" name="TextovéPole 2">
            <a:extLst>
              <a:ext uri="{FF2B5EF4-FFF2-40B4-BE49-F238E27FC236}">
                <a16:creationId xmlns:a16="http://schemas.microsoft.com/office/drawing/2014/main" id="{DF0D1AA6-EA89-4F8F-B99F-7868E6EF58C8}"/>
              </a:ext>
            </a:extLst>
          </p:cNvPr>
          <p:cNvSpPr txBox="1"/>
          <p:nvPr/>
        </p:nvSpPr>
        <p:spPr>
          <a:xfrm rot="10800000" flipV="1">
            <a:off x="1188432" y="2922038"/>
            <a:ext cx="6839952" cy="1384995"/>
          </a:xfrm>
          <a:prstGeom prst="rect">
            <a:avLst/>
          </a:prstGeom>
          <a:noFill/>
        </p:spPr>
        <p:txBody>
          <a:bodyPr wrap="square" rtlCol="0">
            <a:spAutoFit/>
          </a:bodyPr>
          <a:lstStyle/>
          <a:p>
            <a:pPr algn="ctr"/>
            <a:r>
              <a:rPr lang="cs-CZ" sz="2800" b="1" dirty="0"/>
              <a:t>Komplexní návrh nového typu služby </a:t>
            </a:r>
          </a:p>
          <a:p>
            <a:pPr algn="ctr"/>
            <a:r>
              <a:rPr lang="cs-CZ" sz="2800" b="1" dirty="0"/>
              <a:t>mikrojeslí, včetně návrhu legislativních změn a nelegislativních doporučení</a:t>
            </a:r>
          </a:p>
        </p:txBody>
      </p:sp>
    </p:spTree>
    <p:extLst>
      <p:ext uri="{BB962C8B-B14F-4D97-AF65-F5344CB8AC3E}">
        <p14:creationId xmlns:p14="http://schemas.microsoft.com/office/powerpoint/2010/main" val="377729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A1676-1145-444C-BA87-F3F69A7962AB}"/>
              </a:ext>
            </a:extLst>
          </p:cNvPr>
          <p:cNvSpPr>
            <a:spLocks noGrp="1"/>
          </p:cNvSpPr>
          <p:nvPr>
            <p:ph type="title"/>
          </p:nvPr>
        </p:nvSpPr>
        <p:spPr>
          <a:xfrm>
            <a:off x="179512" y="113"/>
            <a:ext cx="8964488" cy="1080000"/>
          </a:xfrm>
        </p:spPr>
        <p:txBody>
          <a:bodyPr/>
          <a:lstStyle/>
          <a:p>
            <a:pPr algn="just"/>
            <a:r>
              <a:rPr lang="cs-CZ" sz="2400" dirty="0"/>
              <a:t>Trvání mateřské, otcovské a rodičovské dovolené ve vybraných evropských státech*</a:t>
            </a:r>
          </a:p>
        </p:txBody>
      </p:sp>
      <p:graphicFrame>
        <p:nvGraphicFramePr>
          <p:cNvPr id="8" name="Zástupný obsah 7">
            <a:extLst>
              <a:ext uri="{FF2B5EF4-FFF2-40B4-BE49-F238E27FC236}">
                <a16:creationId xmlns:a16="http://schemas.microsoft.com/office/drawing/2014/main" id="{CF548C53-8224-490D-B21E-B1AACA5F3DC3}"/>
              </a:ext>
            </a:extLst>
          </p:cNvPr>
          <p:cNvGraphicFramePr>
            <a:graphicFrameLocks noGrp="1"/>
          </p:cNvGraphicFramePr>
          <p:nvPr>
            <p:ph idx="1"/>
            <p:extLst>
              <p:ext uri="{D42A27DB-BD31-4B8C-83A1-F6EECF244321}">
                <p14:modId xmlns:p14="http://schemas.microsoft.com/office/powerpoint/2010/main" val="4207626423"/>
              </p:ext>
            </p:extLst>
          </p:nvPr>
        </p:nvGraphicFramePr>
        <p:xfrm>
          <a:off x="395535" y="1412774"/>
          <a:ext cx="8352929" cy="4392490"/>
        </p:xfrm>
        <a:graphic>
          <a:graphicData uri="http://schemas.openxmlformats.org/drawingml/2006/table">
            <a:tbl>
              <a:tblPr>
                <a:tableStyleId>{5C22544A-7EE6-4342-B048-85BDC9FD1C3A}</a:tableStyleId>
              </a:tblPr>
              <a:tblGrid>
                <a:gridCol w="1152129">
                  <a:extLst>
                    <a:ext uri="{9D8B030D-6E8A-4147-A177-3AD203B41FA5}">
                      <a16:colId xmlns:a16="http://schemas.microsoft.com/office/drawing/2014/main" val="1248352914"/>
                    </a:ext>
                  </a:extLst>
                </a:gridCol>
                <a:gridCol w="1800200">
                  <a:extLst>
                    <a:ext uri="{9D8B030D-6E8A-4147-A177-3AD203B41FA5}">
                      <a16:colId xmlns:a16="http://schemas.microsoft.com/office/drawing/2014/main" val="1217999188"/>
                    </a:ext>
                  </a:extLst>
                </a:gridCol>
                <a:gridCol w="1728192">
                  <a:extLst>
                    <a:ext uri="{9D8B030D-6E8A-4147-A177-3AD203B41FA5}">
                      <a16:colId xmlns:a16="http://schemas.microsoft.com/office/drawing/2014/main" val="839427133"/>
                    </a:ext>
                  </a:extLst>
                </a:gridCol>
                <a:gridCol w="2044405">
                  <a:extLst>
                    <a:ext uri="{9D8B030D-6E8A-4147-A177-3AD203B41FA5}">
                      <a16:colId xmlns:a16="http://schemas.microsoft.com/office/drawing/2014/main" val="2407551948"/>
                    </a:ext>
                  </a:extLst>
                </a:gridCol>
                <a:gridCol w="1628003">
                  <a:extLst>
                    <a:ext uri="{9D8B030D-6E8A-4147-A177-3AD203B41FA5}">
                      <a16:colId xmlns:a16="http://schemas.microsoft.com/office/drawing/2014/main" val="3219828062"/>
                    </a:ext>
                  </a:extLst>
                </a:gridCol>
              </a:tblGrid>
              <a:tr h="572160">
                <a:tc>
                  <a:txBody>
                    <a:bodyPr/>
                    <a:lstStyle/>
                    <a:p>
                      <a:pPr algn="l">
                        <a:lnSpc>
                          <a:spcPct val="115000"/>
                        </a:lnSpc>
                        <a:spcBef>
                          <a:spcPts val="600"/>
                        </a:spcBef>
                        <a:spcAft>
                          <a:spcPts val="900"/>
                        </a:spcAft>
                      </a:pPr>
                      <a:r>
                        <a:rPr lang="cs-CZ" sz="1100" kern="50">
                          <a:effectLst/>
                        </a:rPr>
                        <a:t>Stát</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100" kern="50">
                          <a:effectLst/>
                        </a:rPr>
                        <a:t>Mateřská dovolená</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100" kern="50">
                          <a:effectLst/>
                        </a:rPr>
                        <a:t>Otcovská dovolená</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100" kern="50" dirty="0">
                          <a:effectLst/>
                        </a:rPr>
                        <a:t>Rodičovská dovolená</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100" kern="50" dirty="0">
                          <a:effectLst/>
                        </a:rPr>
                        <a:t>Garance místa v předškolním zařízení</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4020153934"/>
                  </a:ext>
                </a:extLst>
              </a:tr>
              <a:tr h="309669">
                <a:tc>
                  <a:txBody>
                    <a:bodyPr/>
                    <a:lstStyle/>
                    <a:p>
                      <a:pPr algn="just">
                        <a:lnSpc>
                          <a:spcPct val="115000"/>
                        </a:lnSpc>
                        <a:spcBef>
                          <a:spcPts val="600"/>
                        </a:spcBef>
                        <a:spcAft>
                          <a:spcPts val="900"/>
                        </a:spcAft>
                      </a:pPr>
                      <a:r>
                        <a:rPr lang="cs-CZ" sz="1100" kern="50">
                          <a:effectLst/>
                        </a:rPr>
                        <a:t>Finsko</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105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54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158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Od 9 měsíců věku</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952905286"/>
                  </a:ext>
                </a:extLst>
              </a:tr>
              <a:tr h="501523">
                <a:tc>
                  <a:txBody>
                    <a:bodyPr/>
                    <a:lstStyle/>
                    <a:p>
                      <a:pPr algn="just">
                        <a:lnSpc>
                          <a:spcPct val="115000"/>
                        </a:lnSpc>
                        <a:spcBef>
                          <a:spcPts val="600"/>
                        </a:spcBef>
                        <a:spcAft>
                          <a:spcPts val="900"/>
                        </a:spcAft>
                      </a:pPr>
                      <a:r>
                        <a:rPr lang="cs-CZ" sz="1100" kern="50">
                          <a:effectLst/>
                        </a:rPr>
                        <a:t>Švédsko</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90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90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300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Od 12 měsíců věku</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1139849960"/>
                  </a:ext>
                </a:extLst>
              </a:tr>
              <a:tr h="501523">
                <a:tc>
                  <a:txBody>
                    <a:bodyPr/>
                    <a:lstStyle/>
                    <a:p>
                      <a:pPr algn="just">
                        <a:lnSpc>
                          <a:spcPct val="115000"/>
                        </a:lnSpc>
                        <a:spcBef>
                          <a:spcPts val="600"/>
                        </a:spcBef>
                        <a:spcAft>
                          <a:spcPts val="900"/>
                        </a:spcAft>
                      </a:pPr>
                      <a:r>
                        <a:rPr lang="cs-CZ" sz="1100" kern="50">
                          <a:effectLst/>
                        </a:rPr>
                        <a:t>Norsko</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18 týdnů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15 týdnů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16/26 týdnů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Od 12 měsíců věku</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510352025"/>
                  </a:ext>
                </a:extLst>
              </a:tr>
              <a:tr h="501523">
                <a:tc>
                  <a:txBody>
                    <a:bodyPr/>
                    <a:lstStyle/>
                    <a:p>
                      <a:pPr algn="just">
                        <a:lnSpc>
                          <a:spcPct val="115000"/>
                        </a:lnSpc>
                        <a:spcBef>
                          <a:spcPts val="600"/>
                        </a:spcBef>
                        <a:spcAft>
                          <a:spcPts val="900"/>
                        </a:spcAft>
                      </a:pPr>
                      <a:r>
                        <a:rPr lang="cs-CZ" sz="1100" kern="50">
                          <a:effectLst/>
                        </a:rPr>
                        <a:t>Dánsko</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18 týdnů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2 týdny</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32 týdnů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Od 6,5 měsíce věku</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202247313"/>
                  </a:ext>
                </a:extLst>
              </a:tr>
              <a:tr h="501523">
                <a:tc>
                  <a:txBody>
                    <a:bodyPr/>
                    <a:lstStyle/>
                    <a:p>
                      <a:pPr algn="just">
                        <a:lnSpc>
                          <a:spcPct val="115000"/>
                        </a:lnSpc>
                        <a:spcBef>
                          <a:spcPts val="600"/>
                        </a:spcBef>
                        <a:spcAft>
                          <a:spcPts val="900"/>
                        </a:spcAft>
                      </a:pPr>
                      <a:r>
                        <a:rPr lang="cs-CZ" sz="1100" kern="50">
                          <a:effectLst/>
                        </a:rPr>
                        <a:t>Estonsko</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140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dirty="0">
                          <a:effectLst/>
                        </a:rPr>
                        <a:t>435 dnů</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Od 18 měsíců věku</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572087300"/>
                  </a:ext>
                </a:extLst>
              </a:tr>
              <a:tr h="501523">
                <a:tc>
                  <a:txBody>
                    <a:bodyPr/>
                    <a:lstStyle/>
                    <a:p>
                      <a:pPr algn="just">
                        <a:lnSpc>
                          <a:spcPct val="115000"/>
                        </a:lnSpc>
                        <a:spcBef>
                          <a:spcPts val="600"/>
                        </a:spcBef>
                        <a:spcAft>
                          <a:spcPts val="900"/>
                        </a:spcAft>
                      </a:pPr>
                      <a:r>
                        <a:rPr lang="cs-CZ" sz="1100" kern="50">
                          <a:effectLst/>
                        </a:rPr>
                        <a:t>Lotyšsko</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112/140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dirty="0">
                          <a:effectLst/>
                        </a:rPr>
                        <a:t>10 dnů</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Do 12-18 měsíců věku dítěte</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Od 18 měsíců věku</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584664685"/>
                  </a:ext>
                </a:extLst>
              </a:tr>
              <a:tr h="501523">
                <a:tc>
                  <a:txBody>
                    <a:bodyPr/>
                    <a:lstStyle/>
                    <a:p>
                      <a:pPr algn="just">
                        <a:lnSpc>
                          <a:spcPct val="115000"/>
                        </a:lnSpc>
                        <a:spcBef>
                          <a:spcPts val="600"/>
                        </a:spcBef>
                        <a:spcAft>
                          <a:spcPts val="900"/>
                        </a:spcAft>
                      </a:pPr>
                      <a:r>
                        <a:rPr lang="cs-CZ" sz="1100" kern="50" dirty="0">
                          <a:effectLst/>
                        </a:rPr>
                        <a:t>Německo</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dirty="0">
                          <a:effectLst/>
                        </a:rPr>
                        <a:t>-</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12-24 měsíců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dirty="0">
                          <a:effectLst/>
                        </a:rPr>
                        <a:t>Od 12 měsíců věku</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1217119688"/>
                  </a:ext>
                </a:extLst>
              </a:tr>
              <a:tr h="501523">
                <a:tc>
                  <a:txBody>
                    <a:bodyPr/>
                    <a:lstStyle/>
                    <a:p>
                      <a:pPr algn="just">
                        <a:lnSpc>
                          <a:spcPct val="115000"/>
                        </a:lnSpc>
                        <a:spcBef>
                          <a:spcPts val="600"/>
                        </a:spcBef>
                        <a:spcAft>
                          <a:spcPts val="900"/>
                        </a:spcAft>
                      </a:pPr>
                      <a:r>
                        <a:rPr lang="cs-CZ" sz="1100" kern="50" dirty="0">
                          <a:effectLst/>
                        </a:rPr>
                        <a:t>Slovinsko</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30 dnů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a:effectLst/>
                        </a:rPr>
                        <a:t>11 měsíců</a:t>
                      </a:r>
                      <a:endParaRPr lang="cs-CZ" sz="11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just">
                        <a:lnSpc>
                          <a:spcPct val="115000"/>
                        </a:lnSpc>
                        <a:spcBef>
                          <a:spcPts val="600"/>
                        </a:spcBef>
                        <a:spcAft>
                          <a:spcPts val="900"/>
                        </a:spcAft>
                      </a:pPr>
                      <a:r>
                        <a:rPr lang="cs-CZ" sz="1100" kern="50" dirty="0">
                          <a:effectLst/>
                        </a:rPr>
                        <a:t>Od 11 měsíců věku</a:t>
                      </a:r>
                      <a:endParaRPr lang="cs-CZ" sz="11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801831026"/>
                  </a:ext>
                </a:extLst>
              </a:tr>
            </a:tbl>
          </a:graphicData>
        </a:graphic>
      </p:graphicFrame>
      <p:graphicFrame>
        <p:nvGraphicFramePr>
          <p:cNvPr id="3" name="Tabulka 3">
            <a:extLst>
              <a:ext uri="{FF2B5EF4-FFF2-40B4-BE49-F238E27FC236}">
                <a16:creationId xmlns:a16="http://schemas.microsoft.com/office/drawing/2014/main" id="{41FF5EA4-FDA7-4818-8CBB-84C1B29A25B6}"/>
              </a:ext>
            </a:extLst>
          </p:cNvPr>
          <p:cNvGraphicFramePr>
            <a:graphicFrameLocks noGrp="1"/>
          </p:cNvGraphicFramePr>
          <p:nvPr>
            <p:extLst>
              <p:ext uri="{D42A27DB-BD31-4B8C-83A1-F6EECF244321}">
                <p14:modId xmlns:p14="http://schemas.microsoft.com/office/powerpoint/2010/main" val="2843384509"/>
              </p:ext>
            </p:extLst>
          </p:nvPr>
        </p:nvGraphicFramePr>
        <p:xfrm>
          <a:off x="395535" y="5805264"/>
          <a:ext cx="8352930" cy="648072"/>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3111500686"/>
                    </a:ext>
                  </a:extLst>
                </a:gridCol>
                <a:gridCol w="1800200">
                  <a:extLst>
                    <a:ext uri="{9D8B030D-6E8A-4147-A177-3AD203B41FA5}">
                      <a16:colId xmlns:a16="http://schemas.microsoft.com/office/drawing/2014/main" val="652036096"/>
                    </a:ext>
                  </a:extLst>
                </a:gridCol>
                <a:gridCol w="1728192">
                  <a:extLst>
                    <a:ext uri="{9D8B030D-6E8A-4147-A177-3AD203B41FA5}">
                      <a16:colId xmlns:a16="http://schemas.microsoft.com/office/drawing/2014/main" val="1510826168"/>
                    </a:ext>
                  </a:extLst>
                </a:gridCol>
                <a:gridCol w="2016224">
                  <a:extLst>
                    <a:ext uri="{9D8B030D-6E8A-4147-A177-3AD203B41FA5}">
                      <a16:colId xmlns:a16="http://schemas.microsoft.com/office/drawing/2014/main" val="114548496"/>
                    </a:ext>
                  </a:extLst>
                </a:gridCol>
                <a:gridCol w="1656185">
                  <a:extLst>
                    <a:ext uri="{9D8B030D-6E8A-4147-A177-3AD203B41FA5}">
                      <a16:colId xmlns:a16="http://schemas.microsoft.com/office/drawing/2014/main" val="1686102684"/>
                    </a:ext>
                  </a:extLst>
                </a:gridCol>
              </a:tblGrid>
              <a:tr h="648072">
                <a:tc>
                  <a:txBody>
                    <a:bodyPr/>
                    <a:lstStyle/>
                    <a:p>
                      <a:pPr algn="just">
                        <a:lnSpc>
                          <a:spcPct val="115000"/>
                        </a:lnSpc>
                        <a:spcBef>
                          <a:spcPts val="600"/>
                        </a:spcBef>
                        <a:spcAft>
                          <a:spcPts val="900"/>
                        </a:spcAft>
                      </a:pPr>
                      <a:r>
                        <a:rPr lang="cs-CZ" sz="1100" kern="50" dirty="0">
                          <a:solidFill>
                            <a:schemeClr val="accent3">
                              <a:lumMod val="25000"/>
                            </a:schemeClr>
                          </a:solidFill>
                          <a:effectLst/>
                          <a:latin typeface="+mn-lt"/>
                          <a:ea typeface="SimSun" panose="02010600030101010101" pitchFamily="2" charset="-122"/>
                          <a:cs typeface="Mangal" panose="02040503050203030202" pitchFamily="18" charset="0"/>
                        </a:rPr>
                        <a:t>ČR</a:t>
                      </a:r>
                    </a:p>
                  </a:txBody>
                  <a:tcPr marL="34925" marR="34925" marT="34925" marB="34925">
                    <a:solidFill>
                      <a:srgbClr val="DDDDDD"/>
                    </a:solidFill>
                  </a:tcPr>
                </a:tc>
                <a:tc>
                  <a:txBody>
                    <a:bodyPr/>
                    <a:lstStyle/>
                    <a:p>
                      <a:pPr algn="just">
                        <a:lnSpc>
                          <a:spcPct val="115000"/>
                        </a:lnSpc>
                        <a:spcBef>
                          <a:spcPts val="600"/>
                        </a:spcBef>
                        <a:spcAft>
                          <a:spcPts val="900"/>
                        </a:spcAft>
                      </a:pPr>
                      <a:r>
                        <a:rPr lang="cs-CZ" sz="1100" kern="50" dirty="0">
                          <a:solidFill>
                            <a:schemeClr val="accent3">
                              <a:lumMod val="25000"/>
                            </a:schemeClr>
                          </a:solidFill>
                          <a:effectLst/>
                        </a:rPr>
                        <a:t>28 týdnů</a:t>
                      </a:r>
                      <a:endParaRPr lang="cs-CZ" sz="1100" kern="50" dirty="0">
                        <a:solidFill>
                          <a:schemeClr val="accent3">
                            <a:lumMod val="25000"/>
                          </a:schemeClr>
                        </a:solidFill>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solidFill>
                      <a:srgbClr val="DDDDDD"/>
                    </a:solidFill>
                  </a:tcPr>
                </a:tc>
                <a:tc>
                  <a:txBody>
                    <a:bodyPr/>
                    <a:lstStyle/>
                    <a:p>
                      <a:pPr algn="just">
                        <a:lnSpc>
                          <a:spcPct val="115000"/>
                        </a:lnSpc>
                        <a:spcBef>
                          <a:spcPts val="600"/>
                        </a:spcBef>
                        <a:spcAft>
                          <a:spcPts val="900"/>
                        </a:spcAft>
                      </a:pPr>
                      <a:r>
                        <a:rPr lang="cs-CZ" sz="1100" kern="50" dirty="0">
                          <a:solidFill>
                            <a:schemeClr val="accent3">
                              <a:lumMod val="25000"/>
                            </a:schemeClr>
                          </a:solidFill>
                          <a:effectLst/>
                        </a:rPr>
                        <a:t>7 dnů</a:t>
                      </a:r>
                      <a:endParaRPr lang="cs-CZ" sz="1100" kern="50" dirty="0">
                        <a:solidFill>
                          <a:schemeClr val="accent3">
                            <a:lumMod val="25000"/>
                          </a:schemeClr>
                        </a:solidFill>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solidFill>
                      <a:srgbClr val="DDDDDD"/>
                    </a:solidFill>
                  </a:tcPr>
                </a:tc>
                <a:tc>
                  <a:txBody>
                    <a:bodyPr/>
                    <a:lstStyle/>
                    <a:p>
                      <a:pPr algn="just">
                        <a:lnSpc>
                          <a:spcPct val="115000"/>
                        </a:lnSpc>
                        <a:spcBef>
                          <a:spcPts val="600"/>
                        </a:spcBef>
                        <a:spcAft>
                          <a:spcPts val="900"/>
                        </a:spcAft>
                      </a:pPr>
                      <a:r>
                        <a:rPr lang="cs-CZ" sz="1100" kern="50" dirty="0">
                          <a:solidFill>
                            <a:schemeClr val="accent3">
                              <a:lumMod val="25000"/>
                            </a:schemeClr>
                          </a:solidFill>
                          <a:effectLst/>
                        </a:rPr>
                        <a:t>Max. do 4 let věku dítěte</a:t>
                      </a:r>
                      <a:endParaRPr lang="cs-CZ" sz="1100" kern="50" dirty="0">
                        <a:solidFill>
                          <a:schemeClr val="accent3">
                            <a:lumMod val="25000"/>
                          </a:schemeClr>
                        </a:solidFill>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solidFill>
                      <a:srgbClr val="DDDDDD"/>
                    </a:solidFill>
                  </a:tcPr>
                </a:tc>
                <a:tc>
                  <a:txBody>
                    <a:bodyPr/>
                    <a:lstStyle/>
                    <a:p>
                      <a:pPr algn="l">
                        <a:lnSpc>
                          <a:spcPct val="115000"/>
                        </a:lnSpc>
                        <a:spcBef>
                          <a:spcPts val="600"/>
                        </a:spcBef>
                        <a:spcAft>
                          <a:spcPts val="900"/>
                        </a:spcAft>
                      </a:pPr>
                      <a:r>
                        <a:rPr lang="cs-CZ" sz="1100" b="1" kern="1200" dirty="0">
                          <a:solidFill>
                            <a:schemeClr val="accent3">
                              <a:lumMod val="25000"/>
                            </a:schemeClr>
                          </a:solidFill>
                          <a:effectLst/>
                          <a:latin typeface="+mn-lt"/>
                          <a:ea typeface="+mn-ea"/>
                          <a:cs typeface="+mn-cs"/>
                        </a:rPr>
                        <a:t>Od 3 let (formou doporučení)**</a:t>
                      </a:r>
                      <a:endParaRPr lang="cs-CZ" sz="1100" kern="50" dirty="0">
                        <a:solidFill>
                          <a:schemeClr val="accent3">
                            <a:lumMod val="25000"/>
                          </a:schemeClr>
                        </a:solidFill>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solidFill>
                      <a:srgbClr val="DDDDDD"/>
                    </a:solidFill>
                  </a:tcPr>
                </a:tc>
                <a:extLst>
                  <a:ext uri="{0D108BD9-81ED-4DB2-BD59-A6C34878D82A}">
                    <a16:rowId xmlns:a16="http://schemas.microsoft.com/office/drawing/2014/main" val="1777571802"/>
                  </a:ext>
                </a:extLst>
              </a:tr>
            </a:tbl>
          </a:graphicData>
        </a:graphic>
      </p:graphicFrame>
    </p:spTree>
    <p:extLst>
      <p:ext uri="{BB962C8B-B14F-4D97-AF65-F5344CB8AC3E}">
        <p14:creationId xmlns:p14="http://schemas.microsoft.com/office/powerpoint/2010/main" val="414956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B440E-5D41-4C95-B304-9B5C53E3709D}"/>
              </a:ext>
            </a:extLst>
          </p:cNvPr>
          <p:cNvSpPr>
            <a:spLocks noGrp="1"/>
          </p:cNvSpPr>
          <p:nvPr>
            <p:ph type="title"/>
          </p:nvPr>
        </p:nvSpPr>
        <p:spPr/>
        <p:txBody>
          <a:bodyPr/>
          <a:lstStyle/>
          <a:p>
            <a:pPr algn="just"/>
            <a:r>
              <a:rPr lang="cs-CZ" sz="2400" dirty="0"/>
              <a:t>Přijímání dětí do 3 let věku do předškolních zařízení v </a:t>
            </a:r>
            <a:r>
              <a:rPr lang="cs-CZ" sz="2400" dirty="0" err="1"/>
              <a:t>čR</a:t>
            </a:r>
            <a:endParaRPr lang="cs-CZ" sz="2400" dirty="0"/>
          </a:p>
        </p:txBody>
      </p:sp>
      <p:sp>
        <p:nvSpPr>
          <p:cNvPr id="3" name="Zástupný obsah 2">
            <a:extLst>
              <a:ext uri="{FF2B5EF4-FFF2-40B4-BE49-F238E27FC236}">
                <a16:creationId xmlns:a16="http://schemas.microsoft.com/office/drawing/2014/main" id="{4AE47756-8DD6-4356-BD32-190F665DFF72}"/>
              </a:ext>
            </a:extLst>
          </p:cNvPr>
          <p:cNvSpPr>
            <a:spLocks noGrp="1"/>
          </p:cNvSpPr>
          <p:nvPr>
            <p:ph idx="1"/>
          </p:nvPr>
        </p:nvSpPr>
        <p:spPr/>
        <p:txBody>
          <a:bodyPr/>
          <a:lstStyle/>
          <a:p>
            <a:pPr marL="0" indent="0">
              <a:buNone/>
            </a:pPr>
            <a:r>
              <a:rPr lang="cs-CZ" b="1" dirty="0"/>
              <a:t>Česká republika</a:t>
            </a:r>
            <a:endParaRPr lang="cs-CZ" dirty="0"/>
          </a:p>
          <a:p>
            <a:pPr algn="just"/>
            <a:r>
              <a:rPr lang="cs-CZ" dirty="0"/>
              <a:t>V České republice je legislativně ukotveno tzv. před-</a:t>
            </a:r>
            <a:r>
              <a:rPr lang="cs-CZ" dirty="0" err="1"/>
              <a:t>nostní</a:t>
            </a:r>
            <a:r>
              <a:rPr lang="cs-CZ" dirty="0"/>
              <a:t> přijímání dětí k předškolnímu vzdělávání, a to nejdříve od 3 let věku.</a:t>
            </a:r>
            <a:r>
              <a:rPr lang="cs-CZ" baseline="30000" dirty="0"/>
              <a:t>*</a:t>
            </a:r>
            <a:endParaRPr lang="cs-CZ" dirty="0"/>
          </a:p>
          <a:p>
            <a:pPr algn="just"/>
            <a:r>
              <a:rPr lang="cs-CZ" dirty="0"/>
              <a:t>Dítě mladší 2 let lze umístit do mikrojeslí nebo dětské skupiny na 92 hodin měsíčně, rodič může zároveň pobírat rodičovský příspěvek. Docházka dítěte staršího než dva roky se nesleduje.**</a:t>
            </a:r>
          </a:p>
          <a:p>
            <a:endParaRPr lang="cs-CZ" dirty="0"/>
          </a:p>
        </p:txBody>
      </p:sp>
    </p:spTree>
    <p:extLst>
      <p:ext uri="{BB962C8B-B14F-4D97-AF65-F5344CB8AC3E}">
        <p14:creationId xmlns:p14="http://schemas.microsoft.com/office/powerpoint/2010/main" val="229365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36681E-E6D1-4CF0-8A3F-F56EA9276BC2}"/>
              </a:ext>
            </a:extLst>
          </p:cNvPr>
          <p:cNvSpPr>
            <a:spLocks noGrp="1"/>
          </p:cNvSpPr>
          <p:nvPr>
            <p:ph type="title"/>
          </p:nvPr>
        </p:nvSpPr>
        <p:spPr/>
        <p:txBody>
          <a:bodyPr/>
          <a:lstStyle/>
          <a:p>
            <a:r>
              <a:rPr lang="cs-CZ" dirty="0"/>
              <a:t>Důvody pro vznik mikrojeslí</a:t>
            </a:r>
          </a:p>
        </p:txBody>
      </p:sp>
      <p:sp>
        <p:nvSpPr>
          <p:cNvPr id="3" name="Zástupný obsah 2">
            <a:extLst>
              <a:ext uri="{FF2B5EF4-FFF2-40B4-BE49-F238E27FC236}">
                <a16:creationId xmlns:a16="http://schemas.microsoft.com/office/drawing/2014/main" id="{D265E954-DF65-413A-9D7E-BE8C529B120A}"/>
              </a:ext>
            </a:extLst>
          </p:cNvPr>
          <p:cNvSpPr>
            <a:spLocks noGrp="1"/>
          </p:cNvSpPr>
          <p:nvPr>
            <p:ph idx="1"/>
          </p:nvPr>
        </p:nvSpPr>
        <p:spPr>
          <a:xfrm>
            <a:off x="360000" y="1340768"/>
            <a:ext cx="8244000" cy="5328592"/>
          </a:xfrm>
        </p:spPr>
        <p:txBody>
          <a:bodyPr/>
          <a:lstStyle/>
          <a:p>
            <a:pPr algn="just"/>
            <a:r>
              <a:rPr lang="cs-CZ" dirty="0"/>
              <a:t>Pro většinu českých domácností je existenčně důležité nepřicházet, vzhledem k péči o děti, na několik let o dva příjmy.</a:t>
            </a:r>
          </a:p>
          <a:p>
            <a:pPr algn="just"/>
            <a:r>
              <a:rPr lang="cs-CZ" dirty="0"/>
              <a:t>Pro většinu pečujících (převážně žen) je čím dál obtíž-</a:t>
            </a:r>
            <a:r>
              <a:rPr lang="cs-CZ" dirty="0" err="1"/>
              <a:t>nější</a:t>
            </a:r>
            <a:r>
              <a:rPr lang="cs-CZ" dirty="0"/>
              <a:t> sladit rodinný a pracovní život.*</a:t>
            </a:r>
          </a:p>
          <a:p>
            <a:pPr algn="just"/>
            <a:r>
              <a:rPr lang="cs-CZ" dirty="0"/>
              <a:t>Přetrvává nedostatek flexibilních a zkrácených pra-</a:t>
            </a:r>
            <a:r>
              <a:rPr lang="cs-CZ" dirty="0" err="1"/>
              <a:t>covních</a:t>
            </a:r>
            <a:r>
              <a:rPr lang="cs-CZ" dirty="0"/>
              <a:t> úvazků.**</a:t>
            </a:r>
          </a:p>
          <a:p>
            <a:pPr algn="just"/>
            <a:r>
              <a:rPr lang="cs-CZ" dirty="0"/>
              <a:t>Existuje dlouhodobě velká poptávka po umístění dítěte do předškolního zařízení a současně nedostatek míst </a:t>
            </a:r>
            <a:br>
              <a:rPr lang="cs-CZ" dirty="0"/>
            </a:br>
            <a:r>
              <a:rPr lang="cs-CZ" dirty="0"/>
              <a:t>v mateřských školách.***</a:t>
            </a:r>
          </a:p>
          <a:p>
            <a:pPr algn="just"/>
            <a:r>
              <a:rPr lang="cs-CZ" dirty="0"/>
              <a:t>Ačkoliv existuje garance míst v mateřské škole (pro tříleté děti), stále nejsou dostatečné kapacity.</a:t>
            </a:r>
          </a:p>
        </p:txBody>
      </p:sp>
    </p:spTree>
    <p:extLst>
      <p:ext uri="{BB962C8B-B14F-4D97-AF65-F5344CB8AC3E}">
        <p14:creationId xmlns:p14="http://schemas.microsoft.com/office/powerpoint/2010/main" val="403696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C06F38-A2DC-49F8-94C1-049C5414ADDB}"/>
              </a:ext>
            </a:extLst>
          </p:cNvPr>
          <p:cNvSpPr>
            <a:spLocks noGrp="1"/>
          </p:cNvSpPr>
          <p:nvPr>
            <p:ph type="title"/>
          </p:nvPr>
        </p:nvSpPr>
        <p:spPr/>
        <p:txBody>
          <a:bodyPr/>
          <a:lstStyle/>
          <a:p>
            <a:r>
              <a:rPr lang="cs-CZ" dirty="0"/>
              <a:t>Důvody pro vznik mikrojeslí</a:t>
            </a:r>
          </a:p>
        </p:txBody>
      </p:sp>
      <p:sp>
        <p:nvSpPr>
          <p:cNvPr id="3" name="Zástupný obsah 2">
            <a:extLst>
              <a:ext uri="{FF2B5EF4-FFF2-40B4-BE49-F238E27FC236}">
                <a16:creationId xmlns:a16="http://schemas.microsoft.com/office/drawing/2014/main" id="{783EFE6F-1EA7-47A8-99F0-2E61DDBF79A8}"/>
              </a:ext>
            </a:extLst>
          </p:cNvPr>
          <p:cNvSpPr>
            <a:spLocks noGrp="1"/>
          </p:cNvSpPr>
          <p:nvPr>
            <p:ph idx="1"/>
          </p:nvPr>
        </p:nvSpPr>
        <p:spPr>
          <a:xfrm>
            <a:off x="360000" y="1412776"/>
            <a:ext cx="8244000" cy="5184576"/>
          </a:xfrm>
        </p:spPr>
        <p:txBody>
          <a:bodyPr/>
          <a:lstStyle/>
          <a:p>
            <a:pPr algn="just"/>
            <a:r>
              <a:rPr lang="cs-CZ" dirty="0"/>
              <a:t>Služby podle živnostenského zákona jsou pro mnoho rodičů místně i finančně nedostupné a nezaručují minimální standardy kvality poskytované výchovy a péče (vzhledem k soukromoprávnímu vztahu kvalitu péče kontroluje pouze rodič). </a:t>
            </a:r>
          </a:p>
          <a:p>
            <a:pPr algn="just"/>
            <a:r>
              <a:rPr lang="cs-CZ" dirty="0"/>
              <a:t>V Národním programu reforem České republiky vláda deklaruje:</a:t>
            </a:r>
          </a:p>
          <a:p>
            <a:pPr lvl="1" algn="just"/>
            <a:r>
              <a:rPr lang="cs-CZ" dirty="0"/>
              <a:t>sladění rodinného a pracovního života zůstává i nadále jednou z jejích hlavních priorit v oblasti rovnosti žen a mužů,</a:t>
            </a:r>
          </a:p>
          <a:p>
            <a:pPr lvl="1" algn="just"/>
            <a:r>
              <a:rPr lang="cs-CZ" dirty="0"/>
              <a:t>podporu rodiny rozvojem veřejných služeb pro rodiny tak, aby pečující rodič měl možnost volby,</a:t>
            </a:r>
          </a:p>
          <a:p>
            <a:pPr lvl="1" algn="just"/>
            <a:r>
              <a:rPr lang="cs-CZ" dirty="0"/>
              <a:t>a dále konstatuje, že významným opatřením v této oblasti jsou cenově i místně dostupné kvalitní služby péče o děti. </a:t>
            </a:r>
          </a:p>
          <a:p>
            <a:endParaRPr lang="cs-CZ" dirty="0"/>
          </a:p>
          <a:p>
            <a:endParaRPr lang="cs-CZ" dirty="0"/>
          </a:p>
        </p:txBody>
      </p:sp>
    </p:spTree>
    <p:extLst>
      <p:ext uri="{BB962C8B-B14F-4D97-AF65-F5344CB8AC3E}">
        <p14:creationId xmlns:p14="http://schemas.microsoft.com/office/powerpoint/2010/main" val="261987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D3B54-5661-45CA-985B-E816203739CF}"/>
              </a:ext>
            </a:extLst>
          </p:cNvPr>
          <p:cNvSpPr>
            <a:spLocks noGrp="1"/>
          </p:cNvSpPr>
          <p:nvPr>
            <p:ph type="title"/>
          </p:nvPr>
        </p:nvSpPr>
        <p:spPr/>
        <p:txBody>
          <a:bodyPr/>
          <a:lstStyle/>
          <a:p>
            <a:r>
              <a:rPr lang="cs-CZ" dirty="0"/>
              <a:t>Důvody pro vznik mikrojeslí*</a:t>
            </a:r>
          </a:p>
        </p:txBody>
      </p:sp>
      <p:sp>
        <p:nvSpPr>
          <p:cNvPr id="3" name="Zástupný obsah 2">
            <a:extLst>
              <a:ext uri="{FF2B5EF4-FFF2-40B4-BE49-F238E27FC236}">
                <a16:creationId xmlns:a16="http://schemas.microsoft.com/office/drawing/2014/main" id="{83182A9C-B633-4FF4-861F-8C1F45CAE0E6}"/>
              </a:ext>
            </a:extLst>
          </p:cNvPr>
          <p:cNvSpPr>
            <a:spLocks noGrp="1"/>
          </p:cNvSpPr>
          <p:nvPr>
            <p:ph idx="1"/>
          </p:nvPr>
        </p:nvSpPr>
        <p:spPr>
          <a:xfrm>
            <a:off x="360000" y="1412776"/>
            <a:ext cx="8244000" cy="5040560"/>
          </a:xfrm>
        </p:spPr>
        <p:txBody>
          <a:bodyPr/>
          <a:lstStyle/>
          <a:p>
            <a:pPr algn="just"/>
            <a:r>
              <a:rPr lang="cs-CZ" dirty="0"/>
              <a:t>Nedostatek dostupné služby péče o nejmenší děti má negativní dopad na úroveň zaměstnanosti rodičů, a může být jednou z příčin chudoby rodin.</a:t>
            </a:r>
          </a:p>
          <a:p>
            <a:pPr algn="just"/>
            <a:r>
              <a:rPr lang="cs-CZ" dirty="0"/>
              <a:t>Forma tzv. mikrojeslí (MJ) je běžně dostupná v řadě zemí EU.</a:t>
            </a:r>
          </a:p>
          <a:p>
            <a:r>
              <a:rPr lang="cs-CZ" dirty="0"/>
              <a:t>Prostředí MJ se snaží co nejvíce podobat tomu rodinnému prostřednictvím malého kolektivu max. 4 dětí </a:t>
            </a:r>
            <a:br>
              <a:rPr lang="cs-CZ" dirty="0"/>
            </a:br>
            <a:r>
              <a:rPr lang="cs-CZ" dirty="0"/>
              <a:t>s jednou pečující osobou či individuálním přístupem pečujících osob.</a:t>
            </a:r>
          </a:p>
          <a:p>
            <a:pPr algn="just"/>
            <a:r>
              <a:rPr lang="cs-CZ" dirty="0"/>
              <a:t>Službu je možné snadno zavést a opět zrušit, má potenciál nejvíce flexibilně reagovat na demografické výkyvy, může být řešením zejména pro menší obce. </a:t>
            </a:r>
          </a:p>
        </p:txBody>
      </p:sp>
    </p:spTree>
    <p:extLst>
      <p:ext uri="{BB962C8B-B14F-4D97-AF65-F5344CB8AC3E}">
        <p14:creationId xmlns:p14="http://schemas.microsoft.com/office/powerpoint/2010/main" val="288293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011F28-4E77-49D5-9E6D-80E27EDC6C54}"/>
              </a:ext>
            </a:extLst>
          </p:cNvPr>
          <p:cNvSpPr>
            <a:spLocks noGrp="1"/>
          </p:cNvSpPr>
          <p:nvPr>
            <p:ph type="title"/>
          </p:nvPr>
        </p:nvSpPr>
        <p:spPr/>
        <p:txBody>
          <a:bodyPr/>
          <a:lstStyle/>
          <a:p>
            <a:r>
              <a:rPr lang="cs-CZ" dirty="0"/>
              <a:t>Inspirace ze zahraničí</a:t>
            </a:r>
          </a:p>
        </p:txBody>
      </p:sp>
      <p:sp>
        <p:nvSpPr>
          <p:cNvPr id="3" name="Zástupný obsah 2">
            <a:extLst>
              <a:ext uri="{FF2B5EF4-FFF2-40B4-BE49-F238E27FC236}">
                <a16:creationId xmlns:a16="http://schemas.microsoft.com/office/drawing/2014/main" id="{B96559D3-90CF-4BF0-BD1D-5AAD6F41D5A7}"/>
              </a:ext>
            </a:extLst>
          </p:cNvPr>
          <p:cNvSpPr>
            <a:spLocks noGrp="1"/>
          </p:cNvSpPr>
          <p:nvPr>
            <p:ph idx="1"/>
          </p:nvPr>
        </p:nvSpPr>
        <p:spPr>
          <a:xfrm>
            <a:off x="467544" y="1412776"/>
            <a:ext cx="8136456" cy="5040560"/>
          </a:xfrm>
        </p:spPr>
        <p:txBody>
          <a:bodyPr/>
          <a:lstStyle/>
          <a:p>
            <a:pPr algn="just"/>
            <a:r>
              <a:rPr lang="cs-CZ" dirty="0"/>
              <a:t>V rámci projektu byly blíže analyzovány právní úpravy péče pro předškolní děti z Německa, Rakouska, Francie a Slovenska.</a:t>
            </a:r>
          </a:p>
          <a:p>
            <a:pPr algn="just"/>
            <a:r>
              <a:rPr lang="cs-CZ" dirty="0"/>
              <a:t>Ve všech těchto zemích je podobná služba určena především dětem do 3 let (na Slovensku do 31. srpna po dosažení 3. roku věku), starší děti přecházejí do většího kolektivu.</a:t>
            </a:r>
          </a:p>
          <a:p>
            <a:pPr algn="just"/>
            <a:r>
              <a:rPr lang="cs-CZ" dirty="0"/>
              <a:t>Je stanovena odborná způsobilost pečující osoby, kterou je možné získat absolvováním speciálního kurzu, důraz je kladen na poskytování první pomoci.</a:t>
            </a:r>
          </a:p>
          <a:p>
            <a:pPr algn="just"/>
            <a:r>
              <a:rPr lang="cs-CZ" dirty="0"/>
              <a:t>Rodinám s finančními náklady na tento typ péče v různé míře pomáhá kombinací několika forem stát.</a:t>
            </a:r>
          </a:p>
          <a:p>
            <a:endParaRPr lang="cs-CZ" dirty="0"/>
          </a:p>
        </p:txBody>
      </p:sp>
    </p:spTree>
    <p:extLst>
      <p:ext uri="{BB962C8B-B14F-4D97-AF65-F5344CB8AC3E}">
        <p14:creationId xmlns:p14="http://schemas.microsoft.com/office/powerpoint/2010/main" val="357555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7C114-C1A9-491E-9126-EB1D708D93F4}"/>
              </a:ext>
            </a:extLst>
          </p:cNvPr>
          <p:cNvSpPr>
            <a:spLocks noGrp="1"/>
          </p:cNvSpPr>
          <p:nvPr>
            <p:ph type="title"/>
          </p:nvPr>
        </p:nvSpPr>
        <p:spPr/>
        <p:txBody>
          <a:bodyPr/>
          <a:lstStyle/>
          <a:p>
            <a:r>
              <a:rPr lang="cs-CZ" dirty="0"/>
              <a:t>Projekt mikrojesle</a:t>
            </a:r>
          </a:p>
        </p:txBody>
      </p:sp>
      <p:sp>
        <p:nvSpPr>
          <p:cNvPr id="3" name="Zástupný obsah 2">
            <a:extLst>
              <a:ext uri="{FF2B5EF4-FFF2-40B4-BE49-F238E27FC236}">
                <a16:creationId xmlns:a16="http://schemas.microsoft.com/office/drawing/2014/main" id="{6FE0A1C3-C398-46AB-BE70-E51F93C17E97}"/>
              </a:ext>
            </a:extLst>
          </p:cNvPr>
          <p:cNvSpPr>
            <a:spLocks noGrp="1"/>
          </p:cNvSpPr>
          <p:nvPr>
            <p:ph idx="1"/>
          </p:nvPr>
        </p:nvSpPr>
        <p:spPr>
          <a:xfrm>
            <a:off x="467544" y="1412776"/>
            <a:ext cx="8136456" cy="5112568"/>
          </a:xfrm>
        </p:spPr>
        <p:txBody>
          <a:bodyPr/>
          <a:lstStyle/>
          <a:p>
            <a:pPr algn="just"/>
            <a:r>
              <a:rPr lang="cs-CZ" dirty="0"/>
              <a:t>Od 1. 1. 2016 do 31. 12. 2020 MPSV realizuje projekt Podpora implementace služby péče o děti od šesti měsíců do čtyř let v tzv. mikrojeslích a ověření služby, financován z ESF OPZ.</a:t>
            </a:r>
          </a:p>
          <a:p>
            <a:pPr algn="just"/>
            <a:r>
              <a:rPr lang="cs-CZ" dirty="0"/>
              <a:t>Mikrojesle jsou koncipovány jako veřejná služba péče </a:t>
            </a:r>
            <a:br>
              <a:rPr lang="cs-CZ" dirty="0"/>
            </a:br>
            <a:r>
              <a:rPr lang="cs-CZ" dirty="0"/>
              <a:t>o děti nabízející pravidelnou profesionální péči o děti od 6 měsíců do 4 let v kolektivu maximálně čtyř dětí.</a:t>
            </a:r>
          </a:p>
          <a:p>
            <a:pPr algn="just"/>
            <a:r>
              <a:rPr lang="cs-CZ" dirty="0"/>
              <a:t>Cílem projektu:</a:t>
            </a:r>
          </a:p>
          <a:p>
            <a:pPr lvl="1" algn="just"/>
            <a:r>
              <a:rPr lang="cs-CZ" dirty="0"/>
              <a:t>zlepšení nabídky cenově dostupných a kvalitních zařízení a služeb péče o děti,</a:t>
            </a:r>
          </a:p>
          <a:p>
            <a:pPr lvl="1" algn="just"/>
            <a:r>
              <a:rPr lang="cs-CZ" dirty="0"/>
              <a:t>následné zvýšení zaměstnanosti rodičů s malými dětmi a usnadnění slučitelnosti pracovního a soukromého života </a:t>
            </a:r>
            <a:br>
              <a:rPr lang="cs-CZ" dirty="0"/>
            </a:br>
            <a:r>
              <a:rPr lang="cs-CZ" dirty="0"/>
              <a:t>(podmínkou přijetí dítěte je prokázání vazby na trh práce u rodiče). </a:t>
            </a:r>
          </a:p>
        </p:txBody>
      </p:sp>
    </p:spTree>
    <p:extLst>
      <p:ext uri="{BB962C8B-B14F-4D97-AF65-F5344CB8AC3E}">
        <p14:creationId xmlns:p14="http://schemas.microsoft.com/office/powerpoint/2010/main" val="377477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6F270-1EC7-4F6E-BD05-191241E2FEBD}"/>
              </a:ext>
            </a:extLst>
          </p:cNvPr>
          <p:cNvSpPr>
            <a:spLocks noGrp="1"/>
          </p:cNvSpPr>
          <p:nvPr>
            <p:ph type="title"/>
          </p:nvPr>
        </p:nvSpPr>
        <p:spPr/>
        <p:txBody>
          <a:bodyPr/>
          <a:lstStyle/>
          <a:p>
            <a:r>
              <a:rPr lang="cs-CZ" dirty="0"/>
              <a:t>související Projekty</a:t>
            </a:r>
          </a:p>
        </p:txBody>
      </p:sp>
      <p:sp>
        <p:nvSpPr>
          <p:cNvPr id="3" name="Zástupný obsah 2">
            <a:extLst>
              <a:ext uri="{FF2B5EF4-FFF2-40B4-BE49-F238E27FC236}">
                <a16:creationId xmlns:a16="http://schemas.microsoft.com/office/drawing/2014/main" id="{01CC8E83-85F0-454D-AF50-8D4A387B2C18}"/>
              </a:ext>
            </a:extLst>
          </p:cNvPr>
          <p:cNvSpPr>
            <a:spLocks noGrp="1"/>
          </p:cNvSpPr>
          <p:nvPr>
            <p:ph idx="1"/>
          </p:nvPr>
        </p:nvSpPr>
        <p:spPr>
          <a:xfrm>
            <a:off x="539552" y="1340768"/>
            <a:ext cx="8064448" cy="5256584"/>
          </a:xfrm>
        </p:spPr>
        <p:txBody>
          <a:bodyPr/>
          <a:lstStyle/>
          <a:p>
            <a:pPr marL="0" indent="0">
              <a:buNone/>
            </a:pPr>
            <a:r>
              <a:rPr lang="cs-CZ" b="1" dirty="0"/>
              <a:t>V r. 2016 a v r. 2019</a:t>
            </a:r>
          </a:p>
          <a:p>
            <a:pPr algn="just"/>
            <a:r>
              <a:rPr lang="cs-CZ" dirty="0"/>
              <a:t>Vyhlášeny výzvy č. 126 a č. 127, na jejichž základě vzniklo prvních</a:t>
            </a:r>
            <a:r>
              <a:rPr lang="cs-CZ" b="1" dirty="0"/>
              <a:t> </a:t>
            </a:r>
            <a:r>
              <a:rPr lang="cs-CZ" dirty="0"/>
              <a:t>72 mikrojeslí v celé České republice (včetně Prahy), které si mezi sebou rozdělily 135 milionů korun.</a:t>
            </a:r>
            <a:endParaRPr lang="cs-CZ" b="1" dirty="0"/>
          </a:p>
          <a:p>
            <a:pPr algn="just"/>
            <a:r>
              <a:rPr lang="cs-CZ" dirty="0"/>
              <a:t>Vyhlášeny následné výzvy č. 69 a č. 70,  kdy bylo podpořeno 62 stávajících mikrojeslí z prvních výzev </a:t>
            </a:r>
            <a:br>
              <a:rPr lang="cs-CZ" dirty="0"/>
            </a:br>
            <a:r>
              <a:rPr lang="cs-CZ" dirty="0"/>
              <a:t>a nově vzniklo 36 mikrojeslí (mimo Prahu) v celkové alokaci přes 256 milionů korun</a:t>
            </a:r>
            <a:r>
              <a:rPr lang="cs-CZ" b="1" dirty="0"/>
              <a:t>.</a:t>
            </a:r>
            <a:endParaRPr lang="cs-CZ" sz="900" b="1" dirty="0"/>
          </a:p>
          <a:p>
            <a:pPr marL="0" indent="0" algn="ctr">
              <a:spcBef>
                <a:spcPts val="1800"/>
              </a:spcBef>
              <a:buNone/>
            </a:pPr>
            <a:r>
              <a:rPr lang="cs-CZ" sz="2800" b="1" dirty="0"/>
              <a:t>Z podpořených projektů celkem vzniklo</a:t>
            </a:r>
          </a:p>
          <a:p>
            <a:pPr marL="0" indent="0" algn="ctr">
              <a:spcBef>
                <a:spcPts val="1800"/>
              </a:spcBef>
              <a:buNone/>
            </a:pPr>
            <a:r>
              <a:rPr lang="cs-CZ" sz="2800" b="1" dirty="0"/>
              <a:t>98 mikrojeslí.</a:t>
            </a:r>
          </a:p>
        </p:txBody>
      </p:sp>
      <p:sp useBgFill="1">
        <p:nvSpPr>
          <p:cNvPr id="7" name="Slunce 6">
            <a:extLst>
              <a:ext uri="{FF2B5EF4-FFF2-40B4-BE49-F238E27FC236}">
                <a16:creationId xmlns:a16="http://schemas.microsoft.com/office/drawing/2014/main" id="{A1540207-4E4C-498A-81D2-693D12163804}"/>
              </a:ext>
            </a:extLst>
          </p:cNvPr>
          <p:cNvSpPr/>
          <p:nvPr/>
        </p:nvSpPr>
        <p:spPr>
          <a:xfrm>
            <a:off x="6300192" y="5805264"/>
            <a:ext cx="673000" cy="64807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4">
                  <a:lumMod val="20000"/>
                  <a:lumOff val="80000"/>
                </a:schemeClr>
              </a:solidFill>
              <a:highlight>
                <a:srgbClr val="FFFF00"/>
              </a:highlight>
            </a:endParaRPr>
          </a:p>
        </p:txBody>
      </p:sp>
    </p:spTree>
    <p:extLst>
      <p:ext uri="{BB962C8B-B14F-4D97-AF65-F5344CB8AC3E}">
        <p14:creationId xmlns:p14="http://schemas.microsoft.com/office/powerpoint/2010/main" val="196458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6DE0077-6A97-4617-B857-E13B2DE441D6}"/>
              </a:ext>
            </a:extLst>
          </p:cNvPr>
          <p:cNvSpPr>
            <a:spLocks noGrp="1"/>
          </p:cNvSpPr>
          <p:nvPr>
            <p:ph type="title"/>
          </p:nvPr>
        </p:nvSpPr>
        <p:spPr>
          <a:xfrm>
            <a:off x="360000" y="0"/>
            <a:ext cx="8424000" cy="1080000"/>
          </a:xfrm>
        </p:spPr>
        <p:txBody>
          <a:bodyPr/>
          <a:lstStyle/>
          <a:p>
            <a:r>
              <a:rPr lang="cs-CZ" dirty="0"/>
              <a:t>mikrojesle</a:t>
            </a:r>
            <a:endParaRPr lang="en-US" dirty="0"/>
          </a:p>
        </p:txBody>
      </p:sp>
      <p:pic>
        <p:nvPicPr>
          <p:cNvPr id="5" name="Zástupný obsah 4" descr="Obsah obrázku interiér, život, místnost, stůl&#10;&#10;Popis byl vytvořen automaticky">
            <a:extLst>
              <a:ext uri="{FF2B5EF4-FFF2-40B4-BE49-F238E27FC236}">
                <a16:creationId xmlns:a16="http://schemas.microsoft.com/office/drawing/2014/main" id="{87AD1A8E-2B8F-41C6-99F9-21470E115D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066" r="17184"/>
          <a:stretch/>
        </p:blipFill>
        <p:spPr>
          <a:xfrm>
            <a:off x="540000" y="1800000"/>
            <a:ext cx="3960000" cy="4320000"/>
          </a:xfrm>
          <a:noFill/>
        </p:spPr>
      </p:pic>
      <p:pic>
        <p:nvPicPr>
          <p:cNvPr id="9" name="Zástupný obsah 8" descr="Obsah obrázku stůl, interiér, židle, místnost&#10;&#10;Popis byl vytvořen automaticky">
            <a:extLst>
              <a:ext uri="{FF2B5EF4-FFF2-40B4-BE49-F238E27FC236}">
                <a16:creationId xmlns:a16="http://schemas.microsoft.com/office/drawing/2014/main" id="{F18CC301-062E-40F6-B07C-E7BB0FA3CE6F}"/>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41266" r="7171"/>
          <a:stretch/>
        </p:blipFill>
        <p:spPr>
          <a:xfrm>
            <a:off x="4644000" y="1800000"/>
            <a:ext cx="3960000" cy="4320000"/>
          </a:xfrm>
          <a:noFill/>
        </p:spPr>
      </p:pic>
    </p:spTree>
    <p:extLst>
      <p:ext uri="{BB962C8B-B14F-4D97-AF65-F5344CB8AC3E}">
        <p14:creationId xmlns:p14="http://schemas.microsoft.com/office/powerpoint/2010/main" val="340152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DFA35-6804-4A5C-B0AF-09DAB2DCF16E}"/>
              </a:ext>
            </a:extLst>
          </p:cNvPr>
          <p:cNvSpPr>
            <a:spLocks noGrp="1"/>
          </p:cNvSpPr>
          <p:nvPr>
            <p:ph type="title"/>
          </p:nvPr>
        </p:nvSpPr>
        <p:spPr>
          <a:xfrm>
            <a:off x="360000" y="0"/>
            <a:ext cx="8424000" cy="1080000"/>
          </a:xfrm>
        </p:spPr>
        <p:txBody>
          <a:bodyPr anchor="ctr">
            <a:normAutofit/>
          </a:bodyPr>
          <a:lstStyle/>
          <a:p>
            <a:r>
              <a:rPr lang="cs-CZ" dirty="0"/>
              <a:t>mikrojesle</a:t>
            </a:r>
          </a:p>
        </p:txBody>
      </p:sp>
      <p:pic>
        <p:nvPicPr>
          <p:cNvPr id="8" name="Zástupný obsah 7" descr="Obsah obrázku interiér, stůl, vsedě, ložnice&#10;&#10;Popis byl vytvořen automaticky">
            <a:extLst>
              <a:ext uri="{FF2B5EF4-FFF2-40B4-BE49-F238E27FC236}">
                <a16:creationId xmlns:a16="http://schemas.microsoft.com/office/drawing/2014/main" id="{D038ACB6-7CA6-42FE-91E9-F4E1D1FDE8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1250"/>
          <a:stretch/>
        </p:blipFill>
        <p:spPr>
          <a:xfrm>
            <a:off x="540000" y="1800000"/>
            <a:ext cx="3960000" cy="4320000"/>
          </a:xfrm>
          <a:noFill/>
        </p:spPr>
      </p:pic>
      <p:pic>
        <p:nvPicPr>
          <p:cNvPr id="6" name="Zástupný obsah 5" descr="Obsah obrázku interiér, stůl, počítač, hračka&#10;&#10;Popis byl vytvořen automaticky">
            <a:extLst>
              <a:ext uri="{FF2B5EF4-FFF2-40B4-BE49-F238E27FC236}">
                <a16:creationId xmlns:a16="http://schemas.microsoft.com/office/drawing/2014/main" id="{29904AF0-9857-454B-84CC-0989A90B83EA}"/>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9412" r="21838"/>
          <a:stretch/>
        </p:blipFill>
        <p:spPr>
          <a:xfrm>
            <a:off x="4644000" y="1800000"/>
            <a:ext cx="3960000" cy="4320000"/>
          </a:xfrm>
          <a:noFill/>
        </p:spPr>
      </p:pic>
    </p:spTree>
    <p:extLst>
      <p:ext uri="{BB962C8B-B14F-4D97-AF65-F5344CB8AC3E}">
        <p14:creationId xmlns:p14="http://schemas.microsoft.com/office/powerpoint/2010/main" val="165408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0000" y="0"/>
            <a:ext cx="8424000" cy="1080000"/>
          </a:xfrm>
        </p:spPr>
        <p:txBody>
          <a:bodyPr anchor="ctr">
            <a:normAutofit/>
          </a:bodyPr>
          <a:lstStyle/>
          <a:p>
            <a:pPr algn="just"/>
            <a:r>
              <a:rPr lang="cs-CZ" dirty="0"/>
              <a:t>ZÁKLADNÍ INFORMACE </a:t>
            </a:r>
          </a:p>
        </p:txBody>
      </p:sp>
      <p:sp>
        <p:nvSpPr>
          <p:cNvPr id="3" name="Zástupný symbol pro obsah 2"/>
          <p:cNvSpPr>
            <a:spLocks noGrp="1"/>
          </p:cNvSpPr>
          <p:nvPr>
            <p:ph idx="1"/>
          </p:nvPr>
        </p:nvSpPr>
        <p:spPr>
          <a:xfrm>
            <a:off x="179512" y="1484784"/>
            <a:ext cx="6264696" cy="2592288"/>
          </a:xfrm>
        </p:spPr>
        <p:txBody>
          <a:bodyPr>
            <a:normAutofit fontScale="85000" lnSpcReduction="10000"/>
          </a:bodyPr>
          <a:lstStyle/>
          <a:p>
            <a:pPr marL="0" indent="0">
              <a:buNone/>
            </a:pPr>
            <a:r>
              <a:rPr lang="cs-CZ" b="1" dirty="0"/>
              <a:t>Cíl</a:t>
            </a:r>
            <a:r>
              <a:rPr lang="cs-CZ" dirty="0"/>
              <a:t> </a:t>
            </a:r>
            <a:r>
              <a:rPr lang="cs-CZ" b="1" dirty="0"/>
              <a:t>dokumentu</a:t>
            </a:r>
            <a:r>
              <a:rPr lang="cs-CZ" dirty="0"/>
              <a:t> </a:t>
            </a:r>
          </a:p>
          <a:p>
            <a:pPr algn="just"/>
            <a:r>
              <a:rPr lang="cs-CZ" dirty="0"/>
              <a:t>Navrhnout a představit novou alternativní službu péče o děti v mikrojeslích, která je určena pro děti od 6 měsíců do 4 let (tj. do </a:t>
            </a:r>
            <a:br>
              <a:rPr lang="cs-CZ" dirty="0"/>
            </a:br>
            <a:r>
              <a:rPr lang="cs-CZ" dirty="0"/>
              <a:t>4. narozenin, o které v malém kolektivu max. </a:t>
            </a:r>
            <a:br>
              <a:rPr lang="cs-CZ" dirty="0"/>
            </a:br>
            <a:r>
              <a:rPr lang="cs-CZ" dirty="0"/>
              <a:t>4 dětí pečuje odborně způsobilá pečující osoba.</a:t>
            </a:r>
          </a:p>
          <a:p>
            <a:endParaRPr lang="cs-CZ" dirty="0"/>
          </a:p>
          <a:p>
            <a:pPr marL="0" indent="0">
              <a:buNone/>
            </a:pPr>
            <a:endParaRPr lang="cs-CZ" dirty="0"/>
          </a:p>
          <a:p>
            <a:pPr marL="0" indent="0">
              <a:buNone/>
            </a:pPr>
            <a:endParaRPr lang="cs-CZ" dirty="0"/>
          </a:p>
        </p:txBody>
      </p:sp>
      <p:pic>
        <p:nvPicPr>
          <p:cNvPr id="6" name="Obrázek 5">
            <a:extLst>
              <a:ext uri="{FF2B5EF4-FFF2-40B4-BE49-F238E27FC236}">
                <a16:creationId xmlns:a16="http://schemas.microsoft.com/office/drawing/2014/main" id="{F3707D2D-3DC1-455E-BAFB-05174C5FA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1873172"/>
            <a:ext cx="1763691" cy="1929220"/>
          </a:xfrm>
          <a:prstGeom prst="rect">
            <a:avLst/>
          </a:prstGeom>
          <a:noFill/>
        </p:spPr>
      </p:pic>
      <p:sp>
        <p:nvSpPr>
          <p:cNvPr id="5" name="Obdélník 4">
            <a:extLst>
              <a:ext uri="{FF2B5EF4-FFF2-40B4-BE49-F238E27FC236}">
                <a16:creationId xmlns:a16="http://schemas.microsoft.com/office/drawing/2014/main" id="{299D8250-5599-423F-8B66-521984AF785D}"/>
              </a:ext>
            </a:extLst>
          </p:cNvPr>
          <p:cNvSpPr/>
          <p:nvPr/>
        </p:nvSpPr>
        <p:spPr>
          <a:xfrm>
            <a:off x="1490372" y="1058058"/>
            <a:ext cx="184731" cy="560410"/>
          </a:xfrm>
          <a:prstGeom prst="rect">
            <a:avLst/>
          </a:prstGeom>
        </p:spPr>
        <p:txBody>
          <a:bodyPr wrap="none">
            <a:spAutoFit/>
          </a:bodyPr>
          <a:lstStyle/>
          <a:p>
            <a:pPr algn="just">
              <a:lnSpc>
                <a:spcPct val="200000"/>
              </a:lnSpc>
            </a:pPr>
            <a:endParaRPr lang="cs-CZ" dirty="0"/>
          </a:p>
        </p:txBody>
      </p:sp>
      <p:pic>
        <p:nvPicPr>
          <p:cNvPr id="10" name="Obrázek 9">
            <a:extLst>
              <a:ext uri="{FF2B5EF4-FFF2-40B4-BE49-F238E27FC236}">
                <a16:creationId xmlns:a16="http://schemas.microsoft.com/office/drawing/2014/main" id="{2EC92476-195D-4594-8246-D38FFD40B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74" y="4219054"/>
            <a:ext cx="1050795" cy="1313494"/>
          </a:xfrm>
          <a:prstGeom prst="rect">
            <a:avLst/>
          </a:prstGeom>
        </p:spPr>
      </p:pic>
      <p:sp>
        <p:nvSpPr>
          <p:cNvPr id="11" name="TextovéPole 10">
            <a:extLst>
              <a:ext uri="{FF2B5EF4-FFF2-40B4-BE49-F238E27FC236}">
                <a16:creationId xmlns:a16="http://schemas.microsoft.com/office/drawing/2014/main" id="{4ADF311F-B760-4A98-AF34-D14926151EAF}"/>
              </a:ext>
            </a:extLst>
          </p:cNvPr>
          <p:cNvSpPr txBox="1"/>
          <p:nvPr/>
        </p:nvSpPr>
        <p:spPr>
          <a:xfrm>
            <a:off x="2519304" y="4219054"/>
            <a:ext cx="6000388" cy="1477328"/>
          </a:xfrm>
          <a:prstGeom prst="rect">
            <a:avLst/>
          </a:prstGeom>
          <a:noFill/>
        </p:spPr>
        <p:txBody>
          <a:bodyPr wrap="square" rtlCol="0">
            <a:spAutoFit/>
          </a:bodyPr>
          <a:lstStyle/>
          <a:p>
            <a:pPr marL="342900" indent="-342900" algn="just">
              <a:buClr>
                <a:schemeClr val="accent3">
                  <a:lumMod val="75000"/>
                </a:schemeClr>
              </a:buClr>
              <a:buSzPct val="130000"/>
              <a:buFont typeface="Arial" panose="020B0604020202020204" pitchFamily="34" charset="0"/>
              <a:buChar char="●"/>
            </a:pPr>
            <a:r>
              <a:rPr lang="cs-CZ" sz="2400" dirty="0"/>
              <a:t>Připravit návrh legislativních opatření </a:t>
            </a:r>
            <a:br>
              <a:rPr lang="cs-CZ" sz="2400" dirty="0"/>
            </a:br>
            <a:r>
              <a:rPr lang="cs-CZ" sz="2400" dirty="0"/>
              <a:t>a souvisejících předpisů, která tuto službu ukotví v zákonné podobě.</a:t>
            </a:r>
          </a:p>
          <a:p>
            <a:endParaRPr lang="cs-CZ" dirty="0"/>
          </a:p>
        </p:txBody>
      </p:sp>
    </p:spTree>
    <p:extLst>
      <p:ext uri="{BB962C8B-B14F-4D97-AF65-F5344CB8AC3E}">
        <p14:creationId xmlns:p14="http://schemas.microsoft.com/office/powerpoint/2010/main" val="372569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159A58A-E6D1-42C4-9536-D35A2F1BEB34}"/>
              </a:ext>
            </a:extLst>
          </p:cNvPr>
          <p:cNvSpPr>
            <a:spLocks noGrp="1"/>
          </p:cNvSpPr>
          <p:nvPr>
            <p:ph type="title"/>
          </p:nvPr>
        </p:nvSpPr>
        <p:spPr>
          <a:xfrm>
            <a:off x="360000" y="0"/>
            <a:ext cx="8424000" cy="1080000"/>
          </a:xfrm>
        </p:spPr>
        <p:txBody>
          <a:bodyPr/>
          <a:lstStyle/>
          <a:p>
            <a:r>
              <a:rPr lang="cs-CZ" dirty="0"/>
              <a:t>mikrojesle</a:t>
            </a:r>
            <a:endParaRPr lang="en-US" dirty="0"/>
          </a:p>
        </p:txBody>
      </p:sp>
      <p:pic>
        <p:nvPicPr>
          <p:cNvPr id="15" name="Zástupný obsah 14" descr="Obsah obrázku interiér, stůl, místnost, malé&#10;&#10;Popis byl vytvořen automaticky">
            <a:extLst>
              <a:ext uri="{FF2B5EF4-FFF2-40B4-BE49-F238E27FC236}">
                <a16:creationId xmlns:a16="http://schemas.microsoft.com/office/drawing/2014/main" id="{303DDF4C-AFB7-4CC0-9C67-53F9CC5E48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04" r="24846"/>
          <a:stretch/>
        </p:blipFill>
        <p:spPr>
          <a:xfrm>
            <a:off x="540000" y="1800000"/>
            <a:ext cx="3960000" cy="4320000"/>
          </a:xfrm>
          <a:noFill/>
        </p:spPr>
      </p:pic>
      <p:pic>
        <p:nvPicPr>
          <p:cNvPr id="10" name="Zástupný obsah 9" descr="Obsah obrázku interiér, strop, ložnice, místnost&#10;&#10;Popis byl vytvořen automaticky">
            <a:extLst>
              <a:ext uri="{FF2B5EF4-FFF2-40B4-BE49-F238E27FC236}">
                <a16:creationId xmlns:a16="http://schemas.microsoft.com/office/drawing/2014/main" id="{333026C8-E647-454B-A1E7-DA48611DDF03}"/>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17942" r="13308"/>
          <a:stretch/>
        </p:blipFill>
        <p:spPr>
          <a:xfrm>
            <a:off x="4644000" y="1800000"/>
            <a:ext cx="3960000" cy="4320000"/>
          </a:xfrm>
          <a:noFill/>
        </p:spPr>
      </p:pic>
    </p:spTree>
    <p:extLst>
      <p:ext uri="{BB962C8B-B14F-4D97-AF65-F5344CB8AC3E}">
        <p14:creationId xmlns:p14="http://schemas.microsoft.com/office/powerpoint/2010/main" val="20179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DBB3920-5588-4434-BE3D-57276F5536B2}"/>
              </a:ext>
            </a:extLst>
          </p:cNvPr>
          <p:cNvSpPr>
            <a:spLocks noGrp="1"/>
          </p:cNvSpPr>
          <p:nvPr>
            <p:ph type="title"/>
          </p:nvPr>
        </p:nvSpPr>
        <p:spPr>
          <a:xfrm>
            <a:off x="360000" y="0"/>
            <a:ext cx="8424000" cy="1080000"/>
          </a:xfrm>
        </p:spPr>
        <p:txBody>
          <a:bodyPr/>
          <a:lstStyle/>
          <a:p>
            <a:r>
              <a:rPr lang="cs-CZ" dirty="0"/>
              <a:t>mikrojesle</a:t>
            </a:r>
            <a:endParaRPr lang="en-US" dirty="0"/>
          </a:p>
        </p:txBody>
      </p:sp>
      <p:pic>
        <p:nvPicPr>
          <p:cNvPr id="8" name="Zástupný obsah 7" descr="Obsah obrázku text&#10;&#10;Popis byl vytvořen automaticky">
            <a:extLst>
              <a:ext uri="{FF2B5EF4-FFF2-40B4-BE49-F238E27FC236}">
                <a16:creationId xmlns:a16="http://schemas.microsoft.com/office/drawing/2014/main" id="{C5F92D1C-669B-4EFD-9826-4F43C8D93EA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2274"/>
          <a:stretch/>
        </p:blipFill>
        <p:spPr>
          <a:xfrm>
            <a:off x="540000" y="1800000"/>
            <a:ext cx="3960000" cy="4320000"/>
          </a:xfrm>
          <a:noFill/>
        </p:spPr>
      </p:pic>
      <p:pic>
        <p:nvPicPr>
          <p:cNvPr id="6" name="Zástupný obsah 5">
            <a:extLst>
              <a:ext uri="{FF2B5EF4-FFF2-40B4-BE49-F238E27FC236}">
                <a16:creationId xmlns:a16="http://schemas.microsoft.com/office/drawing/2014/main" id="{A96471BB-CBAB-411E-9AA9-473B9EE70DDA}"/>
              </a:ext>
            </a:extLst>
          </p:cNvPr>
          <p:cNvPicPr>
            <a:picLocks noGrp="1" noChangeAspect="1"/>
          </p:cNvPicPr>
          <p:nvPr>
            <p:ph idx="10"/>
          </p:nvPr>
        </p:nvPicPr>
        <p:blipFill rotWithShape="1">
          <a:blip r:embed="rId4">
            <a:extLst>
              <a:ext uri="{28A0092B-C50C-407E-A947-70E740481C1C}">
                <a14:useLocalDpi xmlns:a14="http://schemas.microsoft.com/office/drawing/2010/main" val="0"/>
              </a:ext>
            </a:extLst>
          </a:blip>
          <a:srcRect t="2182" r="-1" b="19817"/>
          <a:stretch/>
        </p:blipFill>
        <p:spPr>
          <a:xfrm>
            <a:off x="4644000" y="1800000"/>
            <a:ext cx="3960000" cy="4320000"/>
          </a:xfrm>
          <a:noFill/>
        </p:spPr>
      </p:pic>
    </p:spTree>
    <p:extLst>
      <p:ext uri="{BB962C8B-B14F-4D97-AF65-F5344CB8AC3E}">
        <p14:creationId xmlns:p14="http://schemas.microsoft.com/office/powerpoint/2010/main" val="338885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21D154-6AB4-4059-8297-3F9A9FC85CF9}"/>
              </a:ext>
            </a:extLst>
          </p:cNvPr>
          <p:cNvSpPr>
            <a:spLocks noGrp="1"/>
          </p:cNvSpPr>
          <p:nvPr>
            <p:ph type="title"/>
          </p:nvPr>
        </p:nvSpPr>
        <p:spPr/>
        <p:txBody>
          <a:bodyPr/>
          <a:lstStyle/>
          <a:p>
            <a:r>
              <a:rPr lang="cs-CZ" dirty="0"/>
              <a:t>mikrojesle</a:t>
            </a:r>
          </a:p>
        </p:txBody>
      </p:sp>
      <p:pic>
        <p:nvPicPr>
          <p:cNvPr id="6" name="Zástupný obsah 5" descr="Obsah obrázku interiér, stůl, místnost, okno&#10;&#10;Popis byl vytvořen automaticky">
            <a:extLst>
              <a:ext uri="{FF2B5EF4-FFF2-40B4-BE49-F238E27FC236}">
                <a16:creationId xmlns:a16="http://schemas.microsoft.com/office/drawing/2014/main" id="{8AECB180-08CC-47C0-89D0-A4AD92FD91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750" y="2474714"/>
            <a:ext cx="3960813" cy="2970609"/>
          </a:xfrm>
        </p:spPr>
      </p:pic>
      <p:pic>
        <p:nvPicPr>
          <p:cNvPr id="8" name="Zástupný obsah 7" descr="Obsah obrázku ložnice, místnost, stůl, visící&#10;&#10;Popis byl vytvořen automaticky">
            <a:extLst>
              <a:ext uri="{FF2B5EF4-FFF2-40B4-BE49-F238E27FC236}">
                <a16:creationId xmlns:a16="http://schemas.microsoft.com/office/drawing/2014/main" id="{2D166708-46A6-458E-8E49-617B3700CFE1}"/>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643439" y="2474714"/>
            <a:ext cx="3864668" cy="2898501"/>
          </a:xfrm>
        </p:spPr>
      </p:pic>
    </p:spTree>
    <p:extLst>
      <p:ext uri="{BB962C8B-B14F-4D97-AF65-F5344CB8AC3E}">
        <p14:creationId xmlns:p14="http://schemas.microsoft.com/office/powerpoint/2010/main" val="147183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02BC837-E39C-4F71-9A72-2DD9F988D49B}"/>
              </a:ext>
            </a:extLst>
          </p:cNvPr>
          <p:cNvSpPr>
            <a:spLocks noGrp="1"/>
          </p:cNvSpPr>
          <p:nvPr>
            <p:ph type="title"/>
          </p:nvPr>
        </p:nvSpPr>
        <p:spPr>
          <a:xfrm>
            <a:off x="360000" y="0"/>
            <a:ext cx="8424000" cy="1080000"/>
          </a:xfrm>
        </p:spPr>
        <p:txBody>
          <a:bodyPr/>
          <a:lstStyle/>
          <a:p>
            <a:r>
              <a:rPr lang="cs-CZ" dirty="0"/>
              <a:t>mikrojesle</a:t>
            </a:r>
            <a:endParaRPr lang="en-US" dirty="0"/>
          </a:p>
        </p:txBody>
      </p:sp>
      <p:pic>
        <p:nvPicPr>
          <p:cNvPr id="6" name="Zástupný obsah 5" descr="Obsah obrázku tráva, exteriér, strom, rostlina&#10;&#10;Popis byl vytvořen automaticky">
            <a:extLst>
              <a:ext uri="{FF2B5EF4-FFF2-40B4-BE49-F238E27FC236}">
                <a16:creationId xmlns:a16="http://schemas.microsoft.com/office/drawing/2014/main" id="{D82F5046-C8CF-460F-A2F9-541F7391F8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8182"/>
          <a:stretch/>
        </p:blipFill>
        <p:spPr>
          <a:xfrm>
            <a:off x="540000" y="1800000"/>
            <a:ext cx="3960000" cy="4320000"/>
          </a:xfrm>
          <a:noFill/>
        </p:spPr>
      </p:pic>
      <p:pic>
        <p:nvPicPr>
          <p:cNvPr id="8" name="Zástupný obsah 7" descr="Obsah obrázku tráva, exteriér, budova, malé&#10;&#10;Popis byl vytvořen automaticky">
            <a:extLst>
              <a:ext uri="{FF2B5EF4-FFF2-40B4-BE49-F238E27FC236}">
                <a16:creationId xmlns:a16="http://schemas.microsoft.com/office/drawing/2014/main" id="{5537FE9F-0C8D-40C8-8994-6DAE0D8A8AE9}"/>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17304" r="13946"/>
          <a:stretch/>
        </p:blipFill>
        <p:spPr>
          <a:xfrm>
            <a:off x="4644000" y="1800000"/>
            <a:ext cx="3960000" cy="4320000"/>
          </a:xfrm>
          <a:noFill/>
        </p:spPr>
      </p:pic>
    </p:spTree>
    <p:extLst>
      <p:ext uri="{BB962C8B-B14F-4D97-AF65-F5344CB8AC3E}">
        <p14:creationId xmlns:p14="http://schemas.microsoft.com/office/powerpoint/2010/main" val="146596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6BDC8-9AF6-4753-A07E-9D2F89FD4886}"/>
              </a:ext>
            </a:extLst>
          </p:cNvPr>
          <p:cNvSpPr>
            <a:spLocks noGrp="1"/>
          </p:cNvSpPr>
          <p:nvPr>
            <p:ph type="title"/>
          </p:nvPr>
        </p:nvSpPr>
        <p:spPr/>
        <p:txBody>
          <a:bodyPr/>
          <a:lstStyle/>
          <a:p>
            <a:r>
              <a:rPr lang="cs-CZ" dirty="0"/>
              <a:t>Vzájemná Spolupráce mezi projekty</a:t>
            </a:r>
          </a:p>
        </p:txBody>
      </p:sp>
      <p:sp>
        <p:nvSpPr>
          <p:cNvPr id="3" name="Zástupný obsah 2">
            <a:extLst>
              <a:ext uri="{FF2B5EF4-FFF2-40B4-BE49-F238E27FC236}">
                <a16:creationId xmlns:a16="http://schemas.microsoft.com/office/drawing/2014/main" id="{C51C3D80-8560-42DE-9606-45C8DECC2671}"/>
              </a:ext>
            </a:extLst>
          </p:cNvPr>
          <p:cNvSpPr>
            <a:spLocks noGrp="1"/>
          </p:cNvSpPr>
          <p:nvPr>
            <p:ph idx="1"/>
          </p:nvPr>
        </p:nvSpPr>
        <p:spPr>
          <a:xfrm>
            <a:off x="467544" y="1412776"/>
            <a:ext cx="8136456" cy="5256584"/>
          </a:xfrm>
        </p:spPr>
        <p:txBody>
          <a:bodyPr/>
          <a:lstStyle/>
          <a:p>
            <a:pPr marL="0" indent="0" algn="just">
              <a:buNone/>
            </a:pPr>
            <a:r>
              <a:rPr lang="cs-CZ" b="1" dirty="0"/>
              <a:t>Spolupráce s příjemci dotace (zřizovateli MJ) </a:t>
            </a:r>
            <a:br>
              <a:rPr lang="cs-CZ" b="1" dirty="0"/>
            </a:br>
            <a:r>
              <a:rPr lang="cs-CZ" b="1" dirty="0"/>
              <a:t>a projektovým týmem (pracovníky odboru Koncepce rodinné politiky a politiky stárnutí) při: </a:t>
            </a:r>
          </a:p>
          <a:p>
            <a:pPr algn="just"/>
            <a:r>
              <a:rPr lang="cs-CZ" dirty="0"/>
              <a:t>evaluaci – předání dotazníků rodičům, vyplnění dotazníků a rozhovory s příjemci dotace,</a:t>
            </a:r>
          </a:p>
          <a:p>
            <a:pPr algn="just"/>
            <a:r>
              <a:rPr lang="cs-CZ" dirty="0"/>
              <a:t>propagaci podpořeného zařízení v rámci dané lokality (např. vyvěšení informací na místní nástěnce, webové stránce příjemce/partnera, prezentaci mikrojeslí na vlastní akci zaměřené na rodiče s dětmi apod.),</a:t>
            </a:r>
          </a:p>
          <a:p>
            <a:pPr algn="just"/>
            <a:r>
              <a:rPr lang="cs-CZ" dirty="0"/>
              <a:t>návštěvě mikrojeslí pracovníků projektu MPSV,</a:t>
            </a:r>
          </a:p>
          <a:p>
            <a:pPr algn="just"/>
            <a:r>
              <a:rPr lang="cs-CZ" dirty="0"/>
              <a:t>účasti na akcích pořádaných v rámci projektu MPSV (semináře, workshop, konference),</a:t>
            </a:r>
          </a:p>
          <a:p>
            <a:endParaRPr lang="cs-CZ" dirty="0"/>
          </a:p>
          <a:p>
            <a:endParaRPr lang="cs-CZ" dirty="0"/>
          </a:p>
          <a:p>
            <a:endParaRPr lang="cs-CZ" dirty="0"/>
          </a:p>
        </p:txBody>
      </p:sp>
    </p:spTree>
    <p:extLst>
      <p:ext uri="{BB962C8B-B14F-4D97-AF65-F5344CB8AC3E}">
        <p14:creationId xmlns:p14="http://schemas.microsoft.com/office/powerpoint/2010/main" val="1355163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606947-F184-4784-A93C-261D9666B9E3}"/>
              </a:ext>
            </a:extLst>
          </p:cNvPr>
          <p:cNvSpPr>
            <a:spLocks noGrp="1"/>
          </p:cNvSpPr>
          <p:nvPr>
            <p:ph type="title"/>
          </p:nvPr>
        </p:nvSpPr>
        <p:spPr/>
        <p:txBody>
          <a:bodyPr/>
          <a:lstStyle/>
          <a:p>
            <a:r>
              <a:rPr lang="cs-CZ" dirty="0"/>
              <a:t>Vzájemná Spolupráce mezi projekty</a:t>
            </a:r>
          </a:p>
        </p:txBody>
      </p:sp>
      <p:sp>
        <p:nvSpPr>
          <p:cNvPr id="3" name="Zástupný obsah 2">
            <a:extLst>
              <a:ext uri="{FF2B5EF4-FFF2-40B4-BE49-F238E27FC236}">
                <a16:creationId xmlns:a16="http://schemas.microsoft.com/office/drawing/2014/main" id="{2577A9FD-1D72-4872-92DE-4F36892D9D8A}"/>
              </a:ext>
            </a:extLst>
          </p:cNvPr>
          <p:cNvSpPr>
            <a:spLocks noGrp="1"/>
          </p:cNvSpPr>
          <p:nvPr>
            <p:ph idx="1"/>
          </p:nvPr>
        </p:nvSpPr>
        <p:spPr>
          <a:xfrm>
            <a:off x="539552" y="1412776"/>
            <a:ext cx="8064448" cy="5256584"/>
          </a:xfrm>
        </p:spPr>
        <p:txBody>
          <a:bodyPr/>
          <a:lstStyle/>
          <a:p>
            <a:pPr algn="just"/>
            <a:r>
              <a:rPr lang="cs-CZ" dirty="0"/>
              <a:t>spolupráce s příjemci, pečujícími osobami a případně rodiči se zaměřením na sledování nabídky a poptávky po předškolní péči – zejména sledováním počtu dětí umístěných v mikrojeslích, věku v době nástupu do mikrojeslí, poptávkou po službě, přesahu poptávky </a:t>
            </a:r>
            <a:br>
              <a:rPr lang="cs-CZ" dirty="0"/>
            </a:br>
            <a:r>
              <a:rPr lang="cs-CZ" dirty="0"/>
              <a:t>a nabídky, vytíženosti zařízení apod.,</a:t>
            </a:r>
          </a:p>
          <a:p>
            <a:pPr algn="just"/>
            <a:r>
              <a:rPr lang="cs-CZ" dirty="0"/>
              <a:t>odborné garantky projektu poskytovaly zřizovatelům poradenství a metodickou podporu.</a:t>
            </a:r>
          </a:p>
          <a:p>
            <a:pPr marL="0" indent="0">
              <a:buNone/>
            </a:pPr>
            <a:endParaRPr lang="cs-CZ" dirty="0"/>
          </a:p>
          <a:p>
            <a:pPr marL="0" indent="0">
              <a:buNone/>
            </a:pPr>
            <a:endParaRPr lang="cs-CZ" dirty="0"/>
          </a:p>
          <a:p>
            <a:pPr marL="0" indent="0" algn="ctr">
              <a:buNone/>
            </a:pPr>
            <a:r>
              <a:rPr lang="cs-CZ" b="1" dirty="0"/>
              <a:t>Zjištěné informace byly nezbytné pro nastavení a legislativní ukotvení služby</a:t>
            </a:r>
          </a:p>
          <a:p>
            <a:endParaRPr lang="cs-CZ" dirty="0"/>
          </a:p>
        </p:txBody>
      </p:sp>
      <p:sp>
        <p:nvSpPr>
          <p:cNvPr id="4" name="Šipka: dolů 3">
            <a:extLst>
              <a:ext uri="{FF2B5EF4-FFF2-40B4-BE49-F238E27FC236}">
                <a16:creationId xmlns:a16="http://schemas.microsoft.com/office/drawing/2014/main" id="{398558B8-3473-4775-A473-A9E68BD2DA54}"/>
              </a:ext>
            </a:extLst>
          </p:cNvPr>
          <p:cNvSpPr/>
          <p:nvPr/>
        </p:nvSpPr>
        <p:spPr>
          <a:xfrm>
            <a:off x="4211736" y="4725144"/>
            <a:ext cx="720080" cy="720080"/>
          </a:xfrm>
          <a:prstGeom prst="downArrow">
            <a:avLst>
              <a:gd name="adj1" fmla="val 50000"/>
              <a:gd name="adj2" fmla="val 58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55802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4F781F-6CF8-41CA-96AD-B86DFA5BC6BA}"/>
              </a:ext>
            </a:extLst>
          </p:cNvPr>
          <p:cNvSpPr>
            <a:spLocks noGrp="1"/>
          </p:cNvSpPr>
          <p:nvPr>
            <p:ph type="title"/>
          </p:nvPr>
        </p:nvSpPr>
        <p:spPr>
          <a:xfrm>
            <a:off x="360000" y="0"/>
            <a:ext cx="8424000" cy="1124744"/>
          </a:xfrm>
        </p:spPr>
        <p:txBody>
          <a:bodyPr/>
          <a:lstStyle/>
          <a:p>
            <a:r>
              <a:rPr lang="cs-CZ" dirty="0"/>
              <a:t>Co předcházelo návrhu Nové služby péče o děti v mikrojeslích </a:t>
            </a:r>
          </a:p>
        </p:txBody>
      </p:sp>
      <p:sp>
        <p:nvSpPr>
          <p:cNvPr id="3" name="Zástupný obsah 2">
            <a:extLst>
              <a:ext uri="{FF2B5EF4-FFF2-40B4-BE49-F238E27FC236}">
                <a16:creationId xmlns:a16="http://schemas.microsoft.com/office/drawing/2014/main" id="{13D1E809-6E39-4CF8-835E-29BBE9E35596}"/>
              </a:ext>
            </a:extLst>
          </p:cNvPr>
          <p:cNvSpPr>
            <a:spLocks noGrp="1"/>
          </p:cNvSpPr>
          <p:nvPr>
            <p:ph idx="1"/>
          </p:nvPr>
        </p:nvSpPr>
        <p:spPr>
          <a:xfrm>
            <a:off x="467544" y="1484784"/>
            <a:ext cx="8136680" cy="4968552"/>
          </a:xfrm>
        </p:spPr>
        <p:txBody>
          <a:bodyPr/>
          <a:lstStyle/>
          <a:p>
            <a:pPr marL="0" indent="0" algn="just">
              <a:buNone/>
            </a:pPr>
            <a:r>
              <a:rPr lang="cs-CZ" b="1" dirty="0"/>
              <a:t>Pro účely návrhu nového typu služby péče o děti v mikrojeslí byly realizovány zásadní průzkumy </a:t>
            </a:r>
            <a:br>
              <a:rPr lang="cs-CZ" b="1" dirty="0"/>
            </a:br>
            <a:r>
              <a:rPr lang="cs-CZ" b="1" dirty="0"/>
              <a:t>a šetření:</a:t>
            </a:r>
          </a:p>
          <a:p>
            <a:pPr marL="457200" indent="-457200">
              <a:buFont typeface="+mj-lt"/>
              <a:buAutoNum type="arabicPeriod"/>
            </a:pPr>
            <a:r>
              <a:rPr lang="cs-CZ" dirty="0"/>
              <a:t>Průzkum veřejného mínění (rok 2017–2018).</a:t>
            </a:r>
          </a:p>
          <a:p>
            <a:pPr marL="457200" indent="-457200">
              <a:buFont typeface="+mj-lt"/>
              <a:buAutoNum type="arabicPeriod"/>
            </a:pPr>
            <a:r>
              <a:rPr lang="cs-CZ" dirty="0"/>
              <a:t>Průběžná evaluační zpráva projektu (z roku 2018).</a:t>
            </a:r>
          </a:p>
          <a:p>
            <a:pPr marL="457200" indent="-457200">
              <a:buFont typeface="+mj-lt"/>
              <a:buAutoNum type="arabicPeriod"/>
            </a:pPr>
            <a:r>
              <a:rPr lang="cs-CZ" dirty="0"/>
              <a:t>Závěrečná evaluační zpráva projektu (z let 2019 až 2020).</a:t>
            </a:r>
          </a:p>
          <a:p>
            <a:pPr marL="457200" indent="-457200">
              <a:buFont typeface="+mj-lt"/>
              <a:buAutoNum type="arabicPeriod"/>
            </a:pPr>
            <a:r>
              <a:rPr lang="cs-CZ" dirty="0"/>
              <a:t>Souhrnná zpráva o návštěvách mikrojeslí (z let 2017–2018).</a:t>
            </a:r>
          </a:p>
          <a:p>
            <a:pPr marL="457200" indent="-457200">
              <a:buFont typeface="+mj-lt"/>
              <a:buAutoNum type="arabicPeriod"/>
            </a:pPr>
            <a:r>
              <a:rPr lang="cs-CZ" dirty="0"/>
              <a:t>Druhá souhrnná zpráva z návštěv mikrojeslí (z r. 2019–2020).</a:t>
            </a:r>
          </a:p>
          <a:p>
            <a:endParaRPr lang="cs-CZ" dirty="0"/>
          </a:p>
        </p:txBody>
      </p:sp>
    </p:spTree>
    <p:extLst>
      <p:ext uri="{BB962C8B-B14F-4D97-AF65-F5344CB8AC3E}">
        <p14:creationId xmlns:p14="http://schemas.microsoft.com/office/powerpoint/2010/main" val="2301925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27987B-A898-4187-8FD1-75C220C7B0A4}"/>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8DE3D8D4-5CFD-4486-84D8-3E819F7E93FF}"/>
              </a:ext>
            </a:extLst>
          </p:cNvPr>
          <p:cNvSpPr>
            <a:spLocks noGrp="1"/>
          </p:cNvSpPr>
          <p:nvPr>
            <p:ph idx="1"/>
          </p:nvPr>
        </p:nvSpPr>
        <p:spPr>
          <a:xfrm>
            <a:off x="360000" y="1268760"/>
            <a:ext cx="8244000" cy="5472608"/>
          </a:xfrm>
        </p:spPr>
        <p:txBody>
          <a:bodyPr/>
          <a:lstStyle/>
          <a:p>
            <a:pPr algn="just"/>
            <a:r>
              <a:rPr lang="cs-CZ" dirty="0"/>
              <a:t>Prokázalo se, že mikrojesle významně pomáhají rodinám sladit rodinný a pracovní život, rodiče jsou s možností využívat mikrojesle spokojeni, jejich návrat do zaměstnání nebo částečné navýšení úvazku se zvýšil až pětinásobně.</a:t>
            </a:r>
          </a:p>
          <a:p>
            <a:pPr algn="just"/>
            <a:r>
              <a:rPr lang="cs-CZ" dirty="0"/>
              <a:t>Mikrojesle nejvíce pomohly zejména v situaci, kdy se rodiče potřebovali (alespoň částečně) vrátit do zaměstnání.</a:t>
            </a:r>
          </a:p>
          <a:p>
            <a:pPr algn="just"/>
            <a:r>
              <a:rPr lang="cs-CZ" dirty="0"/>
              <a:t>Pro rodiče, zejména ženy, je důvodem k umístění dětí do mikrojeslí také možnost profesního rozvoje a vlastní seberealizace, která spíše převažuje nad důvodem ekonomickým, což může být do jisté míry ovlivněno tím, že je mezi matkami, které využívají mikrojesle nejvíce, nadprůměrné množství vysokoškolsky vzdělaných</a:t>
            </a:r>
            <a:r>
              <a:rPr lang="cs-CZ" b="1" dirty="0"/>
              <a:t>.</a:t>
            </a:r>
            <a:endParaRPr lang="cs-CZ" dirty="0"/>
          </a:p>
        </p:txBody>
      </p:sp>
    </p:spTree>
    <p:extLst>
      <p:ext uri="{BB962C8B-B14F-4D97-AF65-F5344CB8AC3E}">
        <p14:creationId xmlns:p14="http://schemas.microsoft.com/office/powerpoint/2010/main" val="327269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B3EC2-519A-4891-A897-E9430F554EB1}"/>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99D3AB90-34B8-4C3E-90D1-6E1D7C6803B8}"/>
              </a:ext>
            </a:extLst>
          </p:cNvPr>
          <p:cNvSpPr>
            <a:spLocks noGrp="1"/>
          </p:cNvSpPr>
          <p:nvPr>
            <p:ph idx="1"/>
          </p:nvPr>
        </p:nvSpPr>
        <p:spPr>
          <a:xfrm>
            <a:off x="360000" y="1412776"/>
            <a:ext cx="8244000" cy="5328592"/>
          </a:xfrm>
        </p:spPr>
        <p:txBody>
          <a:bodyPr/>
          <a:lstStyle/>
          <a:p>
            <a:pPr algn="just"/>
            <a:r>
              <a:rPr lang="cs-CZ" dirty="0"/>
              <a:t>Pokud by mikrojesle přestaly fungovat, znamenalo by to, že by se o dítě musela postarat (opět zejména) matka, která by byla pravděpodobně nucena přestat pracovat nebo si alespoň snížit počet hodin, které práci věnuje. Využívání zkrácených úvazků nebo flexibilní pracovní doby je pro slaďování pracovního a rodinného života klíčové.</a:t>
            </a:r>
          </a:p>
          <a:p>
            <a:pPr algn="just"/>
            <a:r>
              <a:rPr lang="cs-CZ" dirty="0"/>
              <a:t>Nejvíce dětí nastupuje do mikrojeslí ve věku v rozmezí 1,5–2,5 let. Naprosté minimum naopak nastupuje ve věku nad 3 roky, což poukazuje na to, že služba mikrojeslí by měla být primárně cílená na děti do tří let. Díky svému charakteru individuální péče v malém kolektivu mohou mikrojesle zmírnit obavy rodičů umístit do zařízení i děti mladší jednoho roku.</a:t>
            </a:r>
          </a:p>
          <a:p>
            <a:endParaRPr lang="cs-CZ" dirty="0"/>
          </a:p>
          <a:p>
            <a:endParaRPr lang="cs-CZ" dirty="0"/>
          </a:p>
        </p:txBody>
      </p:sp>
    </p:spTree>
    <p:extLst>
      <p:ext uri="{BB962C8B-B14F-4D97-AF65-F5344CB8AC3E}">
        <p14:creationId xmlns:p14="http://schemas.microsoft.com/office/powerpoint/2010/main" val="195161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894ABC-EE6A-447B-9F83-B9F60B34D8F3}"/>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C71A6350-0831-4931-B301-6E931F7D1BBC}"/>
              </a:ext>
            </a:extLst>
          </p:cNvPr>
          <p:cNvSpPr>
            <a:spLocks noGrp="1"/>
          </p:cNvSpPr>
          <p:nvPr>
            <p:ph idx="1"/>
          </p:nvPr>
        </p:nvSpPr>
        <p:spPr>
          <a:xfrm>
            <a:off x="360000" y="1412776"/>
            <a:ext cx="8244000" cy="5328592"/>
          </a:xfrm>
        </p:spPr>
        <p:txBody>
          <a:bodyPr/>
          <a:lstStyle/>
          <a:p>
            <a:pPr algn="just"/>
            <a:r>
              <a:rPr lang="cs-CZ" dirty="0"/>
              <a:t>Zhruba polovina dětí tráví v mikrojeslích více jak 20 hodin týdně. Tento údaj zhruba odpovídá počtu odpracovaných hodin u rodičů. Nepochybně zde hraje roli, že zařízení jsou nejvíce vyhledávaná rodiči dětí kolem dvou let, u kterých už se nemusí hlídat počet hodin strávených v zařízení, aniž by rodiče přišli o rodičovský příspěvek.</a:t>
            </a:r>
          </a:p>
          <a:p>
            <a:pPr algn="just"/>
            <a:r>
              <a:rPr lang="cs-CZ" dirty="0"/>
              <a:t>Potvrdil se velký zájem rodičů o službu mikrojeslí, téměř všechna zařízení měla po celou dobu provozu dostatečně naplněnou kapacitu, většina nedokázala řadu žádostí uspokojit. Problém s naplněním kapacity se ukázal </a:t>
            </a:r>
            <a:br>
              <a:rPr lang="cs-CZ" dirty="0"/>
            </a:br>
            <a:r>
              <a:rPr lang="cs-CZ" dirty="0"/>
              <a:t>v době vyšší nemocnosti dětí, o prázdninách či vánočních svátcích.</a:t>
            </a:r>
          </a:p>
        </p:txBody>
      </p:sp>
    </p:spTree>
    <p:extLst>
      <p:ext uri="{BB962C8B-B14F-4D97-AF65-F5344CB8AC3E}">
        <p14:creationId xmlns:p14="http://schemas.microsoft.com/office/powerpoint/2010/main" val="133754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0000" y="476672"/>
            <a:ext cx="8424000" cy="603328"/>
          </a:xfrm>
        </p:spPr>
        <p:txBody>
          <a:bodyPr/>
          <a:lstStyle/>
          <a:p>
            <a:r>
              <a:rPr lang="cs-CZ" dirty="0"/>
              <a:t>Historický vývoj služeb péče o děti do 3 let v České republice</a:t>
            </a:r>
            <a:br>
              <a:rPr lang="cs-CZ" dirty="0"/>
            </a:br>
            <a:endParaRPr lang="cs-CZ" dirty="0"/>
          </a:p>
        </p:txBody>
      </p:sp>
      <p:sp>
        <p:nvSpPr>
          <p:cNvPr id="3" name="Zástupný symbol pro obsah 2"/>
          <p:cNvSpPr>
            <a:spLocks noGrp="1"/>
          </p:cNvSpPr>
          <p:nvPr>
            <p:ph idx="1"/>
          </p:nvPr>
        </p:nvSpPr>
        <p:spPr>
          <a:xfrm>
            <a:off x="251520" y="1412776"/>
            <a:ext cx="8712968" cy="5688632"/>
          </a:xfrm>
        </p:spPr>
        <p:txBody>
          <a:bodyPr/>
          <a:lstStyle/>
          <a:p>
            <a:pPr marL="0" indent="0">
              <a:buNone/>
            </a:pPr>
            <a:r>
              <a:rPr lang="cs-CZ" b="1" dirty="0"/>
              <a:t>Do roku 1989</a:t>
            </a:r>
          </a:p>
          <a:p>
            <a:pPr algn="just">
              <a:lnSpc>
                <a:spcPct val="100000"/>
              </a:lnSpc>
            </a:pPr>
            <a:r>
              <a:rPr lang="cs-CZ" dirty="0"/>
              <a:t>Jesle vznikaly od 50. let minulého století jako státní zdravotnická zařízení, péči o děti zajišťovaly zdravotní sestry, provoz mohl být také celotýdenní.</a:t>
            </a:r>
          </a:p>
          <a:p>
            <a:pPr algn="just">
              <a:lnSpc>
                <a:spcPct val="100000"/>
              </a:lnSpc>
            </a:pPr>
            <a:r>
              <a:rPr lang="cs-CZ" dirty="0"/>
              <a:t>V 60. a 70. letech postupné změny v systému</a:t>
            </a:r>
            <a:r>
              <a:rPr lang="cs-CZ" sz="1800" dirty="0"/>
              <a:t>.</a:t>
            </a:r>
          </a:p>
          <a:p>
            <a:pPr algn="just">
              <a:lnSpc>
                <a:spcPct val="100000"/>
              </a:lnSpc>
            </a:pPr>
            <a:r>
              <a:rPr lang="cs-CZ" dirty="0"/>
              <a:t>V té době první zmínka o tzv. mikrojeslích, kde jedna zdravotní sestra pečuje maximálně o 3–5 dětí.</a:t>
            </a:r>
          </a:p>
          <a:p>
            <a:pPr algn="just">
              <a:lnSpc>
                <a:spcPct val="100000"/>
              </a:lnSpc>
            </a:pPr>
            <a:r>
              <a:rPr lang="cs-CZ" dirty="0"/>
              <a:t>V</a:t>
            </a:r>
            <a:r>
              <a:rPr lang="pl-PL" dirty="0"/>
              <a:t> r. 1989 evidováno na území ČSFR 1 313 zařízení </a:t>
            </a:r>
            <a:r>
              <a:rPr lang="pt-BR" dirty="0"/>
              <a:t>péče</a:t>
            </a:r>
            <a:br>
              <a:rPr lang="cs-CZ" dirty="0"/>
            </a:br>
            <a:r>
              <a:rPr lang="pt-BR" dirty="0"/>
              <a:t>o děti do 3 let </a:t>
            </a:r>
            <a:r>
              <a:rPr lang="pl-PL" dirty="0"/>
              <a:t>s 52 658 místy.</a:t>
            </a:r>
            <a:endParaRPr lang="cs-CZ" dirty="0"/>
          </a:p>
          <a:p>
            <a:pPr>
              <a:lnSpc>
                <a:spcPct val="100000"/>
              </a:lnSpc>
            </a:pPr>
            <a:endParaRPr lang="cs-CZ" sz="2000" i="1" dirty="0"/>
          </a:p>
        </p:txBody>
      </p:sp>
    </p:spTree>
    <p:extLst>
      <p:ext uri="{BB962C8B-B14F-4D97-AF65-F5344CB8AC3E}">
        <p14:creationId xmlns:p14="http://schemas.microsoft.com/office/powerpoint/2010/main" val="4140684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333F3C-90BC-46FF-82C5-2DDF35FFAC89}"/>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9FD2DBBC-BE8E-454B-AB36-A140B949C1C7}"/>
              </a:ext>
            </a:extLst>
          </p:cNvPr>
          <p:cNvSpPr>
            <a:spLocks noGrp="1"/>
          </p:cNvSpPr>
          <p:nvPr>
            <p:ph idx="1"/>
          </p:nvPr>
        </p:nvSpPr>
        <p:spPr>
          <a:xfrm>
            <a:off x="360000" y="1412776"/>
            <a:ext cx="8244000" cy="5400600"/>
          </a:xfrm>
        </p:spPr>
        <p:txBody>
          <a:bodyPr/>
          <a:lstStyle/>
          <a:p>
            <a:pPr algn="just"/>
            <a:r>
              <a:rPr lang="cs-CZ" dirty="0"/>
              <a:t>Pravidla pro provoz mikrojeslí určují, že v jednom okamžiku mohou být v mikrojeslích maximálně čtyři děti. Toto pravidlo se samozřejmě promítá do celkového počtu dětí, které mikrojesle mohou navštěvovat (průzkumy ukázaly, že se týdně střídá v docházce průměrně 7 dětí).</a:t>
            </a:r>
          </a:p>
          <a:p>
            <a:pPr algn="just"/>
            <a:r>
              <a:rPr lang="cs-CZ" dirty="0"/>
              <a:t>Problém pak nastává v situacích, jako je náhlé onemocnění dítěte, kdy je nutné kvůli požadavku </a:t>
            </a:r>
            <a:r>
              <a:rPr lang="cs-CZ" dirty="0" err="1"/>
              <a:t>dotač-ních</a:t>
            </a:r>
            <a:r>
              <a:rPr lang="cs-CZ" dirty="0"/>
              <a:t> pravidel na obsazenost  „narychlo sehnat“ náhrad-</a:t>
            </a:r>
            <a:r>
              <a:rPr lang="cs-CZ" dirty="0" err="1"/>
              <a:t>níka</a:t>
            </a:r>
            <a:r>
              <a:rPr lang="cs-CZ" dirty="0"/>
              <a:t>. Jedná se pak nejčastěji o děti matek OSVČ, studujících nebo pracujících z domova, které jsou více flexibilní </a:t>
            </a:r>
          </a:p>
          <a:p>
            <a:pPr algn="just"/>
            <a:r>
              <a:rPr lang="cs-CZ" dirty="0"/>
              <a:t>Rodiče oceňují zejména ve vysokou kvalitu péče díky malému kolektivu rodinného typu a individuálnímu přístupu kvalifikovanou pečující osobou.</a:t>
            </a:r>
          </a:p>
          <a:p>
            <a:endParaRPr lang="cs-CZ" dirty="0"/>
          </a:p>
        </p:txBody>
      </p:sp>
    </p:spTree>
    <p:extLst>
      <p:ext uri="{BB962C8B-B14F-4D97-AF65-F5344CB8AC3E}">
        <p14:creationId xmlns:p14="http://schemas.microsoft.com/office/powerpoint/2010/main" val="834358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D0B624-B2EA-44C7-854B-911C097AB7B8}"/>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3B403D2D-008E-4F0F-B010-D7F61C0D5DBC}"/>
              </a:ext>
            </a:extLst>
          </p:cNvPr>
          <p:cNvSpPr>
            <a:spLocks noGrp="1"/>
          </p:cNvSpPr>
          <p:nvPr>
            <p:ph idx="1"/>
          </p:nvPr>
        </p:nvSpPr>
        <p:spPr>
          <a:xfrm>
            <a:off x="360000" y="1412776"/>
            <a:ext cx="8244000" cy="5112568"/>
          </a:xfrm>
        </p:spPr>
        <p:txBody>
          <a:bodyPr/>
          <a:lstStyle/>
          <a:p>
            <a:pPr algn="just"/>
            <a:r>
              <a:rPr lang="cs-CZ" dirty="0"/>
              <a:t>Dvě třetiny pečujících osob získala profesní kvalifikaci „Chůva pro děti do zahájení povinné školní docházky“ </a:t>
            </a:r>
            <a:br>
              <a:rPr lang="cs-CZ" dirty="0"/>
            </a:br>
            <a:r>
              <a:rPr lang="cs-CZ" dirty="0"/>
              <a:t>v 1. výzvě, v 2. výzvě téměř polovina pečujících, ostatní splnily stanovenou podmínku vzdělání v oborech </a:t>
            </a:r>
            <a:br>
              <a:rPr lang="cs-CZ" dirty="0"/>
            </a:br>
            <a:r>
              <a:rPr lang="cs-CZ" dirty="0"/>
              <a:t>s pedagogickým, zdravotnickým či sociálním zaměřením.</a:t>
            </a:r>
          </a:p>
          <a:p>
            <a:pPr algn="just"/>
            <a:r>
              <a:rPr lang="cs-CZ" dirty="0"/>
              <a:t>Péče o děti mladší jednoho roku je pro pečující osoby náročnější z hlediska rozdílného denního režimu</a:t>
            </a:r>
            <a:br>
              <a:rPr lang="cs-CZ" dirty="0"/>
            </a:br>
            <a:r>
              <a:rPr lang="cs-CZ" dirty="0"/>
              <a:t>a dalších potřeb, které vyžadují individuální přístup.</a:t>
            </a:r>
          </a:p>
          <a:p>
            <a:pPr algn="just"/>
            <a:r>
              <a:rPr lang="cs-CZ" dirty="0"/>
              <a:t>S ohledem na skladbu dětí se pak co nejvíce využívá pomoc druhé pečující osoby, především v době adaptace nového dítěte, při pobytu venku nebo během oběda.</a:t>
            </a:r>
          </a:p>
        </p:txBody>
      </p:sp>
    </p:spTree>
    <p:extLst>
      <p:ext uri="{BB962C8B-B14F-4D97-AF65-F5344CB8AC3E}">
        <p14:creationId xmlns:p14="http://schemas.microsoft.com/office/powerpoint/2010/main" val="3011635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14544-31D0-431E-9E03-6D29EF4C393F}"/>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C18A0436-8785-4524-A2A3-598F71E2434C}"/>
              </a:ext>
            </a:extLst>
          </p:cNvPr>
          <p:cNvSpPr>
            <a:spLocks noGrp="1"/>
          </p:cNvSpPr>
          <p:nvPr>
            <p:ph idx="1"/>
          </p:nvPr>
        </p:nvSpPr>
        <p:spPr>
          <a:xfrm>
            <a:off x="360000" y="1700808"/>
            <a:ext cx="8244000" cy="4896544"/>
          </a:xfrm>
        </p:spPr>
        <p:txBody>
          <a:bodyPr/>
          <a:lstStyle/>
          <a:p>
            <a:pPr algn="just"/>
            <a:r>
              <a:rPr lang="cs-CZ" dirty="0"/>
              <a:t>Služba mikrojeslí se inspirovala u německého a </a:t>
            </a:r>
            <a:r>
              <a:rPr lang="cs-CZ" dirty="0" err="1"/>
              <a:t>rakous-kého</a:t>
            </a:r>
            <a:r>
              <a:rPr lang="cs-CZ" dirty="0"/>
              <a:t> modelu tzv. </a:t>
            </a:r>
            <a:r>
              <a:rPr lang="cs-CZ" dirty="0" err="1"/>
              <a:t>Tagesmutter</a:t>
            </a:r>
            <a:r>
              <a:rPr lang="cs-CZ" dirty="0"/>
              <a:t>/</a:t>
            </a:r>
            <a:r>
              <a:rPr lang="cs-CZ" dirty="0" err="1"/>
              <a:t>Tagesvater</a:t>
            </a:r>
            <a:r>
              <a:rPr lang="cs-CZ" dirty="0"/>
              <a:t>, tedy modelu, kdy jsou mikrojesle zřízeny přímo v domácnosti pečující osoby a jsou ekonomicky nejméně náročné na provoz. Přesto zájem o zřízení mikrojeslí v domácnosti v ČR projevila pouze desetina poskytovatelů služby.</a:t>
            </a:r>
          </a:p>
          <a:p>
            <a:pPr algn="just"/>
            <a:r>
              <a:rPr lang="cs-CZ" dirty="0"/>
              <a:t>Mikrojesle v rámci pilotního projektu nevznikaly v ČR rovnoměrně (v některých krajích nebyly dotace na vznik mikrojeslí využily vůbec), počet mikrojeslí postupně stoupal a v jednotlivých krajích přibýval, nicméně mikrojesle vznikaly spíše nahodile než plánovaně. Zařízení vznikala v sídlech všech velikostních skupin.</a:t>
            </a:r>
          </a:p>
          <a:p>
            <a:endParaRPr lang="cs-CZ" dirty="0"/>
          </a:p>
        </p:txBody>
      </p:sp>
    </p:spTree>
    <p:extLst>
      <p:ext uri="{BB962C8B-B14F-4D97-AF65-F5344CB8AC3E}">
        <p14:creationId xmlns:p14="http://schemas.microsoft.com/office/powerpoint/2010/main" val="230335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32ADC-F89F-4B65-ADB4-7551C09B1821}"/>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00A2BE6C-A515-4AB1-A50B-52C736384C80}"/>
              </a:ext>
            </a:extLst>
          </p:cNvPr>
          <p:cNvSpPr>
            <a:spLocks noGrp="1"/>
          </p:cNvSpPr>
          <p:nvPr>
            <p:ph idx="1"/>
          </p:nvPr>
        </p:nvSpPr>
        <p:spPr>
          <a:xfrm>
            <a:off x="0" y="1196752"/>
            <a:ext cx="9036496" cy="5544616"/>
          </a:xfrm>
        </p:spPr>
        <p:txBody>
          <a:bodyPr/>
          <a:lstStyle/>
          <a:p>
            <a:pPr algn="just"/>
            <a:r>
              <a:rPr lang="cs-CZ" dirty="0"/>
              <a:t>Bylo by prospěšné, aby byly informace o různých typech předškolní péče umístěny na jednom místě. V tom by pomohl provázaný informační systém Centrální evidence poskytovatelů mikrojeslí a databáze poskytovatelů mikrojeslí a pečujících osob. </a:t>
            </a:r>
          </a:p>
          <a:p>
            <a:pPr algn="just"/>
            <a:r>
              <a:rPr lang="cs-CZ" dirty="0"/>
              <a:t>Většinu mikrojeslí zřizovaly neziskové organizace ve formě zapsaného spolku. Obce se jako přímý zřizovatel zapojily v menší míře. Důvodem mohla být dotační pravidla i složitější administrativa při zaměstnávání pečujících osob přímo územně samosprávným celkem.</a:t>
            </a:r>
          </a:p>
          <a:p>
            <a:pPr algn="just"/>
            <a:r>
              <a:rPr lang="cs-CZ" dirty="0"/>
              <a:t>Ukázaly se i další důvody, např. že se obec domnívá, že rodiče o mikrojesle nemají zájem; obec má dostatečnou nabídku jiných služeb péče o děti; fakt, že obec nemá pro mikrojesle vhodné podmínky (prostorové, personální, finanční aj.). </a:t>
            </a:r>
          </a:p>
        </p:txBody>
      </p:sp>
    </p:spTree>
    <p:extLst>
      <p:ext uri="{BB962C8B-B14F-4D97-AF65-F5344CB8AC3E}">
        <p14:creationId xmlns:p14="http://schemas.microsoft.com/office/powerpoint/2010/main" val="3587467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868889-2434-49FE-8514-07F21806FC28}"/>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957C42C7-9840-4FCC-8E1B-305D4DB6AAC7}"/>
              </a:ext>
            </a:extLst>
          </p:cNvPr>
          <p:cNvSpPr>
            <a:spLocks noGrp="1"/>
          </p:cNvSpPr>
          <p:nvPr>
            <p:ph idx="1"/>
          </p:nvPr>
        </p:nvSpPr>
        <p:spPr>
          <a:xfrm>
            <a:off x="360000" y="1458080"/>
            <a:ext cx="8604488" cy="4635216"/>
          </a:xfrm>
        </p:spPr>
        <p:txBody>
          <a:bodyPr/>
          <a:lstStyle/>
          <a:p>
            <a:pPr marL="0" indent="0">
              <a:buNone/>
            </a:pPr>
            <a:r>
              <a:rPr lang="cs-CZ" b="1" dirty="0"/>
              <a:t>Důvodem ke zřízení mikrojeslí ze strany místních samospráv jsou:</a:t>
            </a:r>
          </a:p>
          <a:p>
            <a:pPr lvl="0" algn="just"/>
            <a:r>
              <a:rPr lang="cs-CZ" dirty="0"/>
              <a:t>poptávka rodin po mikrojeslích,</a:t>
            </a:r>
          </a:p>
          <a:p>
            <a:pPr lvl="0" algn="just"/>
            <a:r>
              <a:rPr lang="cs-CZ" dirty="0"/>
              <a:t>spolupráce s organizací nebo osobou, která (by) péči o děti v mikrojeslích zajistila,</a:t>
            </a:r>
          </a:p>
          <a:p>
            <a:pPr lvl="0" algn="just"/>
            <a:r>
              <a:rPr lang="cs-CZ" dirty="0"/>
              <a:t>finanční státní dotace na zřízení a provoz mikrojeslí,</a:t>
            </a:r>
          </a:p>
          <a:p>
            <a:pPr lvl="0" algn="just"/>
            <a:r>
              <a:rPr lang="cs-CZ" dirty="0"/>
              <a:t>nedostatek míst v jiných typech předškolních zařízení,</a:t>
            </a:r>
          </a:p>
          <a:p>
            <a:pPr lvl="0" algn="just"/>
            <a:r>
              <a:rPr lang="cs-CZ" dirty="0"/>
              <a:t>potřeba motivovat mladé rodiny zůstat nebo se přistěhovat do obce.</a:t>
            </a:r>
          </a:p>
          <a:p>
            <a:endParaRPr lang="cs-CZ" dirty="0"/>
          </a:p>
          <a:p>
            <a:endParaRPr lang="cs-CZ" dirty="0"/>
          </a:p>
        </p:txBody>
      </p:sp>
    </p:spTree>
    <p:extLst>
      <p:ext uri="{BB962C8B-B14F-4D97-AF65-F5344CB8AC3E}">
        <p14:creationId xmlns:p14="http://schemas.microsoft.com/office/powerpoint/2010/main" val="1396202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D7054-7E95-4D51-86AD-C6F82EECE2D8}"/>
              </a:ext>
            </a:extLst>
          </p:cNvPr>
          <p:cNvSpPr>
            <a:spLocks noGrp="1"/>
          </p:cNvSpPr>
          <p:nvPr>
            <p:ph type="title"/>
          </p:nvPr>
        </p:nvSpPr>
        <p:spPr/>
        <p:txBody>
          <a:bodyPr/>
          <a:lstStyle/>
          <a:p>
            <a:r>
              <a:rPr lang="cs-CZ" dirty="0"/>
              <a:t>Výsledky šetření</a:t>
            </a:r>
          </a:p>
        </p:txBody>
      </p:sp>
      <p:sp>
        <p:nvSpPr>
          <p:cNvPr id="3" name="Zástupný obsah 2">
            <a:extLst>
              <a:ext uri="{FF2B5EF4-FFF2-40B4-BE49-F238E27FC236}">
                <a16:creationId xmlns:a16="http://schemas.microsoft.com/office/drawing/2014/main" id="{A471BF20-62CC-4290-A77C-C70687B079CE}"/>
              </a:ext>
            </a:extLst>
          </p:cNvPr>
          <p:cNvSpPr>
            <a:spLocks noGrp="1"/>
          </p:cNvSpPr>
          <p:nvPr>
            <p:ph idx="1"/>
          </p:nvPr>
        </p:nvSpPr>
        <p:spPr>
          <a:xfrm>
            <a:off x="539552" y="1484784"/>
            <a:ext cx="8064448" cy="5040560"/>
          </a:xfrm>
        </p:spPr>
        <p:txBody>
          <a:bodyPr/>
          <a:lstStyle/>
          <a:p>
            <a:pPr marL="0" indent="0">
              <a:buNone/>
            </a:pPr>
            <a:r>
              <a:rPr lang="cs-CZ" b="1" dirty="0"/>
              <a:t>Mezi důvody nezájmu obce o zřízení mikrojeslí patří:</a:t>
            </a:r>
          </a:p>
          <a:p>
            <a:pPr lvl="0" algn="just"/>
            <a:r>
              <a:rPr lang="cs-CZ" dirty="0"/>
              <a:t>zástupci obcí se domnívají, že rodiče o mikrojesle nemají zájem,</a:t>
            </a:r>
          </a:p>
          <a:p>
            <a:pPr lvl="0" algn="just"/>
            <a:r>
              <a:rPr lang="cs-CZ" dirty="0"/>
              <a:t>dostatečná nabídka jiných služeb péče o děti (zřízené mateřské školy v obci),</a:t>
            </a:r>
          </a:p>
          <a:p>
            <a:pPr lvl="0" algn="just"/>
            <a:r>
              <a:rPr lang="cs-CZ" dirty="0"/>
              <a:t>fakt, že obec nemá pro mikrojesle vhodné podmínky (prostorové, personální, finanční aj.).</a:t>
            </a:r>
          </a:p>
          <a:p>
            <a:pPr marL="0" indent="0">
              <a:buNone/>
            </a:pPr>
            <a:endParaRPr lang="cs-CZ" dirty="0"/>
          </a:p>
          <a:p>
            <a:pPr marL="0" indent="0">
              <a:buNone/>
            </a:pPr>
            <a:endParaRPr lang="cs-CZ" dirty="0"/>
          </a:p>
          <a:p>
            <a:pPr marL="0" indent="0" algn="ctr">
              <a:buNone/>
            </a:pPr>
            <a:r>
              <a:rPr lang="cs-CZ" b="1" dirty="0"/>
              <a:t>Pro fungování mikrojeslí v budoucnu bude spolupráce s obcí klíčová</a:t>
            </a:r>
          </a:p>
        </p:txBody>
      </p:sp>
      <p:sp>
        <p:nvSpPr>
          <p:cNvPr id="4" name="Šipka: dolů 3">
            <a:extLst>
              <a:ext uri="{FF2B5EF4-FFF2-40B4-BE49-F238E27FC236}">
                <a16:creationId xmlns:a16="http://schemas.microsoft.com/office/drawing/2014/main" id="{EDC53C72-72E8-44A1-8648-41A97340B621}"/>
              </a:ext>
            </a:extLst>
          </p:cNvPr>
          <p:cNvSpPr/>
          <p:nvPr/>
        </p:nvSpPr>
        <p:spPr>
          <a:xfrm>
            <a:off x="4139952" y="4725144"/>
            <a:ext cx="720080" cy="720080"/>
          </a:xfrm>
          <a:prstGeom prst="downArrow">
            <a:avLst>
              <a:gd name="adj1" fmla="val 50000"/>
              <a:gd name="adj2" fmla="val 58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060861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9E1AA3-4777-4A54-A654-285959D42E56}"/>
              </a:ext>
            </a:extLst>
          </p:cNvPr>
          <p:cNvSpPr>
            <a:spLocks noGrp="1"/>
          </p:cNvSpPr>
          <p:nvPr>
            <p:ph type="title"/>
          </p:nvPr>
        </p:nvSpPr>
        <p:spPr/>
        <p:txBody>
          <a:bodyPr/>
          <a:lstStyle/>
          <a:p>
            <a:r>
              <a:rPr lang="cs-CZ" dirty="0"/>
              <a:t>Návrh nového typu služby péče o děti – mikrojesle</a:t>
            </a:r>
          </a:p>
        </p:txBody>
      </p:sp>
      <p:sp>
        <p:nvSpPr>
          <p:cNvPr id="3" name="Zástupný obsah 2">
            <a:extLst>
              <a:ext uri="{FF2B5EF4-FFF2-40B4-BE49-F238E27FC236}">
                <a16:creationId xmlns:a16="http://schemas.microsoft.com/office/drawing/2014/main" id="{BE83F612-3419-473B-845A-A1994E55B5AD}"/>
              </a:ext>
            </a:extLst>
          </p:cNvPr>
          <p:cNvSpPr>
            <a:spLocks noGrp="1"/>
          </p:cNvSpPr>
          <p:nvPr>
            <p:ph idx="1"/>
          </p:nvPr>
        </p:nvSpPr>
        <p:spPr>
          <a:xfrm>
            <a:off x="360000" y="1340768"/>
            <a:ext cx="8244000" cy="5517232"/>
          </a:xfrm>
        </p:spPr>
        <p:txBody>
          <a:bodyPr/>
          <a:lstStyle/>
          <a:p>
            <a:pPr algn="just"/>
            <a:r>
              <a:rPr lang="cs-CZ" dirty="0"/>
              <a:t>Jsou koncipovány jako služba péče o děti, která nabízí pravidelnou profesionální péči o děti od 6 měsíců do </a:t>
            </a:r>
            <a:br>
              <a:rPr lang="cs-CZ" dirty="0"/>
            </a:br>
            <a:r>
              <a:rPr lang="cs-CZ" dirty="0"/>
              <a:t>31. srpna, který následuje po dovršení 3 let v kolektivu maximálně čtyř dětí, s možností naplňovat jejich individuální potřeby.</a:t>
            </a:r>
          </a:p>
          <a:p>
            <a:pPr algn="just"/>
            <a:r>
              <a:rPr lang="cs-CZ" dirty="0"/>
              <a:t>Zřizovány jsou v prostorách k tomu určených, nebo mohou být zřízeny v domácnosti pečující osoby, kde  pečující osoba může pečovat o vlastní dítě.</a:t>
            </a:r>
          </a:p>
          <a:p>
            <a:pPr algn="just"/>
            <a:r>
              <a:rPr lang="cs-CZ" dirty="0"/>
              <a:t>Požadovaný provoz mikrojeslí je 5 dní v týdnu minimálně 8 hodin denně, v rozsahu uvedeném ve smlouvě.</a:t>
            </a:r>
          </a:p>
          <a:p>
            <a:pPr algn="just"/>
            <a:r>
              <a:rPr lang="cs-CZ" dirty="0"/>
              <a:t>Služba zaručuje kvalitu péče a finanční dostupnost pro všechny rodiče, kteří potřebují zajistit péči o své děti </a:t>
            </a:r>
            <a:br>
              <a:rPr lang="cs-CZ" dirty="0"/>
            </a:br>
            <a:r>
              <a:rPr lang="cs-CZ" dirty="0"/>
              <a:t>a kteří mají prokazatelnou vazbu na trh práce.</a:t>
            </a:r>
          </a:p>
        </p:txBody>
      </p:sp>
    </p:spTree>
    <p:extLst>
      <p:ext uri="{BB962C8B-B14F-4D97-AF65-F5344CB8AC3E}">
        <p14:creationId xmlns:p14="http://schemas.microsoft.com/office/powerpoint/2010/main" val="2744180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E254B7-A365-41ED-B8E5-9DF4A3A368C1}"/>
              </a:ext>
            </a:extLst>
          </p:cNvPr>
          <p:cNvSpPr>
            <a:spLocks noGrp="1"/>
          </p:cNvSpPr>
          <p:nvPr>
            <p:ph type="title"/>
          </p:nvPr>
        </p:nvSpPr>
        <p:spPr/>
        <p:txBody>
          <a:bodyPr/>
          <a:lstStyle/>
          <a:p>
            <a:r>
              <a:rPr lang="cs-CZ" dirty="0"/>
              <a:t>Návrh nového typu služby péče o děti – mikrojesle</a:t>
            </a:r>
          </a:p>
        </p:txBody>
      </p:sp>
      <p:sp>
        <p:nvSpPr>
          <p:cNvPr id="3" name="Zástupný obsah 2">
            <a:extLst>
              <a:ext uri="{FF2B5EF4-FFF2-40B4-BE49-F238E27FC236}">
                <a16:creationId xmlns:a16="http://schemas.microsoft.com/office/drawing/2014/main" id="{6FF1CC7B-35E7-45AD-AD44-60E4D4A718DF}"/>
              </a:ext>
            </a:extLst>
          </p:cNvPr>
          <p:cNvSpPr>
            <a:spLocks noGrp="1"/>
          </p:cNvSpPr>
          <p:nvPr>
            <p:ph idx="1"/>
          </p:nvPr>
        </p:nvSpPr>
        <p:spPr>
          <a:xfrm>
            <a:off x="251520" y="980728"/>
            <a:ext cx="8532480" cy="5760640"/>
          </a:xfrm>
        </p:spPr>
        <p:txBody>
          <a:bodyPr/>
          <a:lstStyle/>
          <a:p>
            <a:pPr marL="0" indent="0" algn="just">
              <a:buNone/>
            </a:pPr>
            <a:endParaRPr lang="cs-CZ" dirty="0"/>
          </a:p>
          <a:p>
            <a:pPr algn="just"/>
            <a:r>
              <a:rPr lang="cs-CZ" dirty="0"/>
              <a:t>Odborná kvalifikace pečujících osob v oblasti pedagogické, sociální, zdravotní či profesní kvalifikace Chůva pro děti do zahájení povinné školní docházky.</a:t>
            </a:r>
          </a:p>
          <a:p>
            <a:pPr algn="just"/>
            <a:r>
              <a:rPr lang="cs-CZ" dirty="0"/>
              <a:t>Povinné vzdělávání pečujících osob min 12 hod. ročně, každé 2 roky je nutné absolvovat kurz první pomoci zaměřený na dětský věk.</a:t>
            </a:r>
          </a:p>
          <a:p>
            <a:pPr algn="just"/>
            <a:r>
              <a:rPr lang="cs-CZ" dirty="0"/>
              <a:t>Další specifické požadavky na prostory a pravidla provozu mikrojeslí upravuje návrh zákona o mikrojeslích </a:t>
            </a:r>
            <a:br>
              <a:rPr lang="cs-CZ" dirty="0"/>
            </a:br>
            <a:r>
              <a:rPr lang="cs-CZ" dirty="0"/>
              <a:t>a související dokumenty.</a:t>
            </a:r>
          </a:p>
          <a:p>
            <a:pPr marL="0" lvl="0" indent="0" algn="just">
              <a:buNone/>
            </a:pPr>
            <a:endParaRPr lang="cs-CZ" dirty="0"/>
          </a:p>
        </p:txBody>
      </p:sp>
    </p:spTree>
    <p:extLst>
      <p:ext uri="{BB962C8B-B14F-4D97-AF65-F5344CB8AC3E}">
        <p14:creationId xmlns:p14="http://schemas.microsoft.com/office/powerpoint/2010/main" val="452315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56072A-210B-44E1-8233-7D1C9BF32D23}"/>
              </a:ext>
            </a:extLst>
          </p:cNvPr>
          <p:cNvSpPr>
            <a:spLocks noGrp="1"/>
          </p:cNvSpPr>
          <p:nvPr>
            <p:ph type="title"/>
          </p:nvPr>
        </p:nvSpPr>
        <p:spPr/>
        <p:txBody>
          <a:bodyPr/>
          <a:lstStyle/>
          <a:p>
            <a:r>
              <a:rPr lang="cs-CZ" dirty="0"/>
              <a:t>Standardy kvality mikrojeslí</a:t>
            </a:r>
          </a:p>
        </p:txBody>
      </p:sp>
      <p:sp>
        <p:nvSpPr>
          <p:cNvPr id="3" name="Zástupný obsah 2">
            <a:extLst>
              <a:ext uri="{FF2B5EF4-FFF2-40B4-BE49-F238E27FC236}">
                <a16:creationId xmlns:a16="http://schemas.microsoft.com/office/drawing/2014/main" id="{DDAC365F-FE3C-42EF-8036-26D389A0D552}"/>
              </a:ext>
            </a:extLst>
          </p:cNvPr>
          <p:cNvSpPr>
            <a:spLocks noGrp="1"/>
          </p:cNvSpPr>
          <p:nvPr>
            <p:ph idx="1"/>
          </p:nvPr>
        </p:nvSpPr>
        <p:spPr>
          <a:xfrm>
            <a:off x="467544" y="1412776"/>
            <a:ext cx="8136456" cy="5112568"/>
          </a:xfrm>
        </p:spPr>
        <p:txBody>
          <a:bodyPr/>
          <a:lstStyle/>
          <a:p>
            <a:pPr algn="just"/>
            <a:r>
              <a:rPr lang="cs-CZ" dirty="0"/>
              <a:t>Standardy kvality jsou souborem znaků kvality – kritérií, jejichž prostřednictvím je zajištěna úroveň kvality poskytované služby ve vztahu k dětem, rodičům a jiným osobám odpovědným za výchovu.</a:t>
            </a:r>
          </a:p>
          <a:p>
            <a:pPr algn="just"/>
            <a:r>
              <a:rPr lang="cs-CZ" dirty="0"/>
              <a:t>Obsahem standardů kvality jsou pak písemně zpracované pracovní postupy práce s cílovou skupinou, včetně stanovení podmínek provozu služby.</a:t>
            </a:r>
          </a:p>
          <a:p>
            <a:pPr algn="just"/>
            <a:r>
              <a:rPr lang="cs-CZ" dirty="0"/>
              <a:t>Cílem je nastavit jednotná pravidla pro poskytovatele, </a:t>
            </a:r>
            <a:br>
              <a:rPr lang="cs-CZ" dirty="0"/>
            </a:br>
            <a:r>
              <a:rPr lang="cs-CZ" dirty="0"/>
              <a:t>a tím zajistit kvalitu poskytované péče v oblastech výchovy a péče, v oblastech personálního </a:t>
            </a:r>
            <a:br>
              <a:rPr lang="cs-CZ" dirty="0"/>
            </a:br>
            <a:r>
              <a:rPr lang="cs-CZ" dirty="0"/>
              <a:t>a organizačního zajištění, technického, hygienického a provozního zabezpečení.</a:t>
            </a:r>
          </a:p>
          <a:p>
            <a:endParaRPr lang="cs-CZ" dirty="0"/>
          </a:p>
        </p:txBody>
      </p:sp>
    </p:spTree>
    <p:extLst>
      <p:ext uri="{BB962C8B-B14F-4D97-AF65-F5344CB8AC3E}">
        <p14:creationId xmlns:p14="http://schemas.microsoft.com/office/powerpoint/2010/main" val="1016278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alpha val="73000"/>
          </a:schemeClr>
        </a:solidFill>
        <a:effectLst/>
      </p:bgPr>
    </p:bg>
    <p:spTree>
      <p:nvGrpSpPr>
        <p:cNvPr id="1" name=""/>
        <p:cNvGrpSpPr/>
        <p:nvPr/>
      </p:nvGrpSpPr>
      <p:grpSpPr>
        <a:xfrm>
          <a:off x="0" y="0"/>
          <a:ext cx="0" cy="0"/>
          <a:chOff x="0" y="0"/>
          <a:chExt cx="0" cy="0"/>
        </a:xfrm>
      </p:grpSpPr>
      <p:pic>
        <p:nvPicPr>
          <p:cNvPr id="5" name="Obrázek 4" descr="Obsah obrázku podepsat, ulice, město, muž&#10;&#10;Popis byl vytvořen automaticky">
            <a:extLst>
              <a:ext uri="{FF2B5EF4-FFF2-40B4-BE49-F238E27FC236}">
                <a16:creationId xmlns:a16="http://schemas.microsoft.com/office/drawing/2014/main" id="{03EC5520-9E7B-468D-A44A-597107C43717}"/>
              </a:ext>
            </a:extLst>
          </p:cNvPr>
          <p:cNvPicPr>
            <a:picLocks noChangeAspect="1"/>
          </p:cNvPicPr>
          <p:nvPr/>
        </p:nvPicPr>
        <p:blipFill>
          <a:blip r:embed="rId2" cstate="print">
            <a:alphaModFix amt="23000"/>
            <a:extLst>
              <a:ext uri="{28A0092B-C50C-407E-A947-70E740481C1C}">
                <a14:useLocalDpi xmlns:a14="http://schemas.microsoft.com/office/drawing/2010/main" val="0"/>
              </a:ext>
            </a:extLst>
          </a:blip>
          <a:stretch>
            <a:fillRect/>
          </a:stretch>
        </p:blipFill>
        <p:spPr>
          <a:xfrm>
            <a:off x="0" y="1196752"/>
            <a:ext cx="9144000" cy="5778000"/>
          </a:xfrm>
          <a:prstGeom prst="rect">
            <a:avLst/>
          </a:prstGeom>
          <a:effectLst>
            <a:glow>
              <a:schemeClr val="accent1">
                <a:alpha val="88000"/>
              </a:schemeClr>
            </a:glow>
            <a:softEdge rad="1270000"/>
          </a:effectLst>
        </p:spPr>
      </p:pic>
      <p:sp>
        <p:nvSpPr>
          <p:cNvPr id="2" name="Nadpis 1">
            <a:extLst>
              <a:ext uri="{FF2B5EF4-FFF2-40B4-BE49-F238E27FC236}">
                <a16:creationId xmlns:a16="http://schemas.microsoft.com/office/drawing/2014/main" id="{7F6AA11E-8B5B-4002-91F8-DDFBA603C90D}"/>
              </a:ext>
            </a:extLst>
          </p:cNvPr>
          <p:cNvSpPr>
            <a:spLocks noGrp="1"/>
          </p:cNvSpPr>
          <p:nvPr>
            <p:ph type="title"/>
          </p:nvPr>
        </p:nvSpPr>
        <p:spPr/>
        <p:txBody>
          <a:bodyPr/>
          <a:lstStyle/>
          <a:p>
            <a:r>
              <a:rPr lang="cs-CZ" dirty="0"/>
              <a:t>Audit, značka kvality </a:t>
            </a:r>
          </a:p>
        </p:txBody>
      </p:sp>
      <p:sp>
        <p:nvSpPr>
          <p:cNvPr id="3" name="Zástupný obsah 2">
            <a:extLst>
              <a:ext uri="{FF2B5EF4-FFF2-40B4-BE49-F238E27FC236}">
                <a16:creationId xmlns:a16="http://schemas.microsoft.com/office/drawing/2014/main" id="{5A83F89D-7475-4B10-978B-39161F5122C0}"/>
              </a:ext>
            </a:extLst>
          </p:cNvPr>
          <p:cNvSpPr>
            <a:spLocks noGrp="1"/>
          </p:cNvSpPr>
          <p:nvPr>
            <p:ph idx="1"/>
          </p:nvPr>
        </p:nvSpPr>
        <p:spPr>
          <a:xfrm>
            <a:off x="467544" y="1412776"/>
            <a:ext cx="8136456" cy="4707224"/>
          </a:xfrm>
        </p:spPr>
        <p:txBody>
          <a:bodyPr/>
          <a:lstStyle/>
          <a:p>
            <a:pPr algn="just"/>
            <a:r>
              <a:rPr lang="cs-CZ" dirty="0"/>
              <a:t>Do přijetí navrhovaného zákona o poskytování služby péče o dítě v mikrojeslích se navrhuje provádět dobrovolný audit kvality.</a:t>
            </a:r>
          </a:p>
          <a:p>
            <a:pPr algn="just"/>
            <a:r>
              <a:rPr lang="cs-CZ" dirty="0"/>
              <a:t>Mikrojesle, které podmínkám vyhoví, obdrží značku kvality.</a:t>
            </a:r>
          </a:p>
          <a:p>
            <a:pPr algn="just"/>
            <a:r>
              <a:rPr lang="cs-CZ" dirty="0"/>
              <a:t>Cílem auditu je prověřit a potvrdit naplňování kritérií standardů kvality v zařízení, které musí prokázat každý poskytovatel, jenž bude chtít značku kvality získat </a:t>
            </a:r>
            <a:br>
              <a:rPr lang="cs-CZ" dirty="0"/>
            </a:br>
            <a:r>
              <a:rPr lang="cs-CZ" dirty="0"/>
              <a:t>a zvýšit tím prestiž svého zařízení.</a:t>
            </a:r>
          </a:p>
          <a:p>
            <a:pPr algn="just"/>
            <a:r>
              <a:rPr lang="cs-CZ" dirty="0"/>
              <a:t>V případě účinnosti zákona bude naplňování standardů kvality jednou z podmínek pro poskytování služby péče</a:t>
            </a:r>
            <a:br>
              <a:rPr lang="cs-CZ" dirty="0"/>
            </a:br>
            <a:r>
              <a:rPr lang="cs-CZ" dirty="0"/>
              <a:t>o dítě v mikrojeslích.</a:t>
            </a:r>
          </a:p>
          <a:p>
            <a:endParaRPr lang="cs-CZ" dirty="0"/>
          </a:p>
        </p:txBody>
      </p:sp>
    </p:spTree>
    <p:extLst>
      <p:ext uri="{BB962C8B-B14F-4D97-AF65-F5344CB8AC3E}">
        <p14:creationId xmlns:p14="http://schemas.microsoft.com/office/powerpoint/2010/main" val="265500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187F89-8DAF-4201-B61F-20C729BBBA65}"/>
              </a:ext>
            </a:extLst>
          </p:cNvPr>
          <p:cNvSpPr>
            <a:spLocks noGrp="1"/>
          </p:cNvSpPr>
          <p:nvPr>
            <p:ph type="title"/>
          </p:nvPr>
        </p:nvSpPr>
        <p:spPr/>
        <p:txBody>
          <a:bodyPr/>
          <a:lstStyle/>
          <a:p>
            <a:pPr algn="just"/>
            <a:r>
              <a:rPr lang="cs-CZ" dirty="0"/>
              <a:t>Historický vývoj služeb rané péče o děti v České republice</a:t>
            </a:r>
          </a:p>
        </p:txBody>
      </p:sp>
      <p:pic>
        <p:nvPicPr>
          <p:cNvPr id="5" name="Zástupný obsah 4" descr="Obsah obrázku tráva, pózování, osoba, fotka&#10;&#10;Popis byl vytvořen automaticky">
            <a:extLst>
              <a:ext uri="{FF2B5EF4-FFF2-40B4-BE49-F238E27FC236}">
                <a16:creationId xmlns:a16="http://schemas.microsoft.com/office/drawing/2014/main" id="{A2DB5F2C-164B-4C7A-95FA-EA45B9DA9E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919185"/>
            <a:ext cx="5998002" cy="3958087"/>
          </a:xfrm>
        </p:spPr>
      </p:pic>
      <p:sp>
        <p:nvSpPr>
          <p:cNvPr id="3" name="Obdélník 2">
            <a:extLst>
              <a:ext uri="{FF2B5EF4-FFF2-40B4-BE49-F238E27FC236}">
                <a16:creationId xmlns:a16="http://schemas.microsoft.com/office/drawing/2014/main" id="{175D4751-2EC0-4F60-A4DD-0C4DF713F289}"/>
              </a:ext>
            </a:extLst>
          </p:cNvPr>
          <p:cNvSpPr/>
          <p:nvPr/>
        </p:nvSpPr>
        <p:spPr>
          <a:xfrm>
            <a:off x="360000" y="1268760"/>
            <a:ext cx="8100432" cy="461665"/>
          </a:xfrm>
          <a:prstGeom prst="rect">
            <a:avLst/>
          </a:prstGeom>
        </p:spPr>
        <p:txBody>
          <a:bodyPr wrap="square">
            <a:spAutoFit/>
          </a:bodyPr>
          <a:lstStyle/>
          <a:p>
            <a:pPr algn="ctr"/>
            <a:r>
              <a:rPr lang="cs-CZ" sz="2400" dirty="0"/>
              <a:t>Jesle v r. 1989</a:t>
            </a:r>
          </a:p>
        </p:txBody>
      </p:sp>
    </p:spTree>
    <p:extLst>
      <p:ext uri="{BB962C8B-B14F-4D97-AF65-F5344CB8AC3E}">
        <p14:creationId xmlns:p14="http://schemas.microsoft.com/office/powerpoint/2010/main" val="1689319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4C794-334B-4727-8087-8377BF918663}"/>
              </a:ext>
            </a:extLst>
          </p:cNvPr>
          <p:cNvSpPr>
            <a:spLocks noGrp="1"/>
          </p:cNvSpPr>
          <p:nvPr>
            <p:ph type="title"/>
          </p:nvPr>
        </p:nvSpPr>
        <p:spPr/>
        <p:txBody>
          <a:bodyPr/>
          <a:lstStyle/>
          <a:p>
            <a:r>
              <a:rPr lang="cs-CZ" dirty="0"/>
              <a:t>Návrh zákona</a:t>
            </a:r>
          </a:p>
        </p:txBody>
      </p:sp>
      <p:sp>
        <p:nvSpPr>
          <p:cNvPr id="3" name="Zástupný obsah 2">
            <a:extLst>
              <a:ext uri="{FF2B5EF4-FFF2-40B4-BE49-F238E27FC236}">
                <a16:creationId xmlns:a16="http://schemas.microsoft.com/office/drawing/2014/main" id="{0B190D49-F50E-4F57-A383-FA09C3CB3AE0}"/>
              </a:ext>
            </a:extLst>
          </p:cNvPr>
          <p:cNvSpPr>
            <a:spLocks noGrp="1"/>
          </p:cNvSpPr>
          <p:nvPr>
            <p:ph idx="1"/>
          </p:nvPr>
        </p:nvSpPr>
        <p:spPr>
          <a:xfrm>
            <a:off x="467544" y="1412776"/>
            <a:ext cx="8136456" cy="4707224"/>
          </a:xfrm>
        </p:spPr>
        <p:txBody>
          <a:bodyPr/>
          <a:lstStyle/>
          <a:p>
            <a:pPr marL="0" indent="0" algn="just">
              <a:buNone/>
            </a:pPr>
            <a:r>
              <a:rPr lang="cs-CZ" dirty="0"/>
              <a:t>Vychází ze zkušeností pilotního ověřování služby a také již existujícího zákona o dětských skupinách, který prochází v tomto období novelizací.</a:t>
            </a:r>
            <a:endParaRPr lang="cs-CZ" b="1" dirty="0"/>
          </a:p>
          <a:p>
            <a:pPr marL="0" indent="0" algn="just">
              <a:buNone/>
            </a:pPr>
            <a:r>
              <a:rPr lang="cs-CZ" b="1" dirty="0"/>
              <a:t>Návrh zákona</a:t>
            </a:r>
            <a:endParaRPr lang="cs-CZ" dirty="0"/>
          </a:p>
          <a:p>
            <a:pPr algn="just"/>
            <a:r>
              <a:rPr lang="cs-CZ" dirty="0"/>
              <a:t>obsahuje pravidla pro založení a zřízení MJ,</a:t>
            </a:r>
          </a:p>
          <a:p>
            <a:pPr algn="just"/>
            <a:r>
              <a:rPr lang="cs-CZ" dirty="0"/>
              <a:t>definuje evidenci dětí,</a:t>
            </a:r>
          </a:p>
          <a:p>
            <a:pPr algn="just"/>
            <a:r>
              <a:rPr lang="cs-CZ" dirty="0"/>
              <a:t>specifikuje odborné požadavky na pečující osobu </a:t>
            </a:r>
            <a:br>
              <a:rPr lang="cs-CZ" dirty="0"/>
            </a:br>
            <a:r>
              <a:rPr lang="cs-CZ" dirty="0"/>
              <a:t>a požadavky na prostory pro provozování mikrojeslí,</a:t>
            </a:r>
          </a:p>
          <a:p>
            <a:pPr algn="just"/>
            <a:r>
              <a:rPr lang="cs-CZ" dirty="0"/>
              <a:t>specifikuje financování služby z národních zdrojů, </a:t>
            </a:r>
            <a:br>
              <a:rPr lang="cs-CZ" dirty="0"/>
            </a:br>
            <a:r>
              <a:rPr lang="cs-CZ" dirty="0"/>
              <a:t>a další.</a:t>
            </a:r>
          </a:p>
          <a:p>
            <a:endParaRPr lang="cs-CZ" dirty="0"/>
          </a:p>
        </p:txBody>
      </p:sp>
      <p:pic>
        <p:nvPicPr>
          <p:cNvPr id="4" name="Obrázek 3">
            <a:extLst>
              <a:ext uri="{FF2B5EF4-FFF2-40B4-BE49-F238E27FC236}">
                <a16:creationId xmlns:a16="http://schemas.microsoft.com/office/drawing/2014/main" id="{3F785BB6-3585-482A-B68F-97693F6F886B}"/>
              </a:ext>
            </a:extLst>
          </p:cNvPr>
          <p:cNvPicPr>
            <a:picLocks noChangeAspect="1"/>
          </p:cNvPicPr>
          <p:nvPr/>
        </p:nvPicPr>
        <p:blipFill>
          <a:blip r:embed="rId2">
            <a:alphaModFix amt="17000"/>
            <a:extLst>
              <a:ext uri="{BEBA8EAE-BF5A-486C-A8C5-ECC9F3942E4B}">
                <a14:imgProps xmlns:a14="http://schemas.microsoft.com/office/drawing/2010/main">
                  <a14:imgLayer r:embed="rId3">
                    <a14:imgEffect>
                      <a14:artisticPaintBrush/>
                    </a14:imgEffect>
                    <a14:imgEffect>
                      <a14:colorTemperature colorTemp="5636"/>
                    </a14:imgEffect>
                    <a14:imgEffect>
                      <a14:saturation sat="236000"/>
                    </a14:imgEffect>
                  </a14:imgLayer>
                </a14:imgProps>
              </a:ext>
              <a:ext uri="{28A0092B-C50C-407E-A947-70E740481C1C}">
                <a14:useLocalDpi xmlns:a14="http://schemas.microsoft.com/office/drawing/2010/main" val="0"/>
              </a:ext>
            </a:extLst>
          </a:blip>
          <a:stretch>
            <a:fillRect/>
          </a:stretch>
        </p:blipFill>
        <p:spPr>
          <a:xfrm rot="1679527">
            <a:off x="1000923" y="1410537"/>
            <a:ext cx="6685210" cy="5931467"/>
          </a:xfrm>
          <a:prstGeom prst="rect">
            <a:avLst/>
          </a:prstGeom>
          <a:effectLst>
            <a:glow rad="139700">
              <a:schemeClr val="accent1">
                <a:alpha val="0"/>
              </a:schemeClr>
            </a:glow>
            <a:softEdge rad="1181100"/>
          </a:effectLst>
        </p:spPr>
      </p:pic>
    </p:spTree>
    <p:extLst>
      <p:ext uri="{BB962C8B-B14F-4D97-AF65-F5344CB8AC3E}">
        <p14:creationId xmlns:p14="http://schemas.microsoft.com/office/powerpoint/2010/main" val="2895313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A95C2E-2175-42F1-9CBE-0862FE9E0E65}"/>
              </a:ext>
            </a:extLst>
          </p:cNvPr>
          <p:cNvSpPr>
            <a:spLocks noGrp="1"/>
          </p:cNvSpPr>
          <p:nvPr>
            <p:ph type="title"/>
          </p:nvPr>
        </p:nvSpPr>
        <p:spPr/>
        <p:txBody>
          <a:bodyPr/>
          <a:lstStyle/>
          <a:p>
            <a:r>
              <a:rPr lang="cs-CZ" dirty="0"/>
              <a:t>Návrh vyhlášky k zákonu</a:t>
            </a:r>
          </a:p>
        </p:txBody>
      </p:sp>
      <p:sp>
        <p:nvSpPr>
          <p:cNvPr id="3" name="Zástupný obsah 2">
            <a:extLst>
              <a:ext uri="{FF2B5EF4-FFF2-40B4-BE49-F238E27FC236}">
                <a16:creationId xmlns:a16="http://schemas.microsoft.com/office/drawing/2014/main" id="{89D576CD-6DFA-4A9E-857C-301729EC73F8}"/>
              </a:ext>
            </a:extLst>
          </p:cNvPr>
          <p:cNvSpPr>
            <a:spLocks noGrp="1"/>
          </p:cNvSpPr>
          <p:nvPr>
            <p:ph idx="1"/>
          </p:nvPr>
        </p:nvSpPr>
        <p:spPr>
          <a:xfrm>
            <a:off x="467544" y="1268760"/>
            <a:ext cx="8136456" cy="5472608"/>
          </a:xfrm>
        </p:spPr>
        <p:txBody>
          <a:bodyPr/>
          <a:lstStyle/>
          <a:p>
            <a:pPr marL="0" indent="0">
              <a:buNone/>
            </a:pPr>
            <a:r>
              <a:rPr lang="cs-CZ" b="1" dirty="0"/>
              <a:t>Vyhláška stanoví:</a:t>
            </a:r>
          </a:p>
          <a:p>
            <a:pPr algn="just"/>
            <a:r>
              <a:rPr lang="cs-CZ" dirty="0"/>
              <a:t>obsah standardů kvality péče, jejich bodové hodnocení </a:t>
            </a:r>
            <a:br>
              <a:rPr lang="cs-CZ" dirty="0"/>
            </a:br>
            <a:r>
              <a:rPr lang="cs-CZ" dirty="0"/>
              <a:t>a nejnižší počet bodů potřebných pro splnění standardů kvality péče,</a:t>
            </a:r>
          </a:p>
          <a:p>
            <a:pPr lvl="0" algn="just"/>
            <a:r>
              <a:rPr lang="cs-CZ" dirty="0"/>
              <a:t>cíle, obsah a zásady individuálního plánu výchovy </a:t>
            </a:r>
            <a:br>
              <a:rPr lang="cs-CZ" dirty="0"/>
            </a:br>
            <a:r>
              <a:rPr lang="cs-CZ" dirty="0"/>
              <a:t>a péče,</a:t>
            </a:r>
          </a:p>
          <a:p>
            <a:pPr lvl="0" algn="just"/>
            <a:r>
              <a:rPr lang="cs-CZ" dirty="0"/>
              <a:t>provozní podmínky a hygienické požadavky na prostory mikrojeslí pro venkovní prostory, místnosti pro denní pobyt a odpočinek dětí, šatnu, hygienická zařízení, úklid a nakládání s prádlem a odpovídající denní osvětlení prostor určených pro denní pobyt dětí,</a:t>
            </a:r>
          </a:p>
          <a:p>
            <a:pPr lvl="0" algn="just"/>
            <a:r>
              <a:rPr lang="cs-CZ" dirty="0"/>
              <a:t>podrobnosti k výživovým normám při poskytování stravy dětem v mikrojeslích.</a:t>
            </a:r>
          </a:p>
          <a:p>
            <a:endParaRPr lang="cs-CZ" dirty="0"/>
          </a:p>
          <a:p>
            <a:endParaRPr lang="cs-CZ" dirty="0"/>
          </a:p>
        </p:txBody>
      </p:sp>
      <p:pic>
        <p:nvPicPr>
          <p:cNvPr id="4" name="Obrázek 3">
            <a:extLst>
              <a:ext uri="{FF2B5EF4-FFF2-40B4-BE49-F238E27FC236}">
                <a16:creationId xmlns:a16="http://schemas.microsoft.com/office/drawing/2014/main" id="{810367EB-2057-4B7A-891E-26D1107B4943}"/>
              </a:ext>
            </a:extLst>
          </p:cNvPr>
          <p:cNvPicPr>
            <a:picLocks noChangeAspect="1"/>
          </p:cNvPicPr>
          <p:nvPr/>
        </p:nvPicPr>
        <p:blipFill>
          <a:blip r:embed="rId2">
            <a:alphaModFix amt="17000"/>
            <a:extLst>
              <a:ext uri="{BEBA8EAE-BF5A-486C-A8C5-ECC9F3942E4B}">
                <a14:imgProps xmlns:a14="http://schemas.microsoft.com/office/drawing/2010/main">
                  <a14:imgLayer r:embed="rId3">
                    <a14:imgEffect>
                      <a14:artisticPaintBrush/>
                    </a14:imgEffect>
                    <a14:imgEffect>
                      <a14:colorTemperature colorTemp="5636"/>
                    </a14:imgEffect>
                    <a14:imgEffect>
                      <a14:saturation sat="236000"/>
                    </a14:imgEffect>
                  </a14:imgLayer>
                </a14:imgProps>
              </a:ext>
              <a:ext uri="{28A0092B-C50C-407E-A947-70E740481C1C}">
                <a14:useLocalDpi xmlns:a14="http://schemas.microsoft.com/office/drawing/2010/main" val="0"/>
              </a:ext>
            </a:extLst>
          </a:blip>
          <a:stretch>
            <a:fillRect/>
          </a:stretch>
        </p:blipFill>
        <p:spPr>
          <a:xfrm rot="1679527">
            <a:off x="1027948" y="1521615"/>
            <a:ext cx="6685210" cy="5931467"/>
          </a:xfrm>
          <a:prstGeom prst="rect">
            <a:avLst/>
          </a:prstGeom>
          <a:effectLst>
            <a:glow rad="139700">
              <a:schemeClr val="accent1">
                <a:alpha val="0"/>
              </a:schemeClr>
            </a:glow>
            <a:softEdge rad="1181100"/>
          </a:effectLst>
        </p:spPr>
      </p:pic>
    </p:spTree>
    <p:extLst>
      <p:ext uri="{BB962C8B-B14F-4D97-AF65-F5344CB8AC3E}">
        <p14:creationId xmlns:p14="http://schemas.microsoft.com/office/powerpoint/2010/main" val="1811045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6ED0EF-0BD3-486F-889A-74C9CABCCF7B}"/>
              </a:ext>
            </a:extLst>
          </p:cNvPr>
          <p:cNvSpPr>
            <a:spLocks noGrp="1"/>
          </p:cNvSpPr>
          <p:nvPr>
            <p:ph type="title"/>
          </p:nvPr>
        </p:nvSpPr>
        <p:spPr>
          <a:xfrm>
            <a:off x="360000" y="0"/>
            <a:ext cx="8388464" cy="1080000"/>
          </a:xfrm>
        </p:spPr>
        <p:txBody>
          <a:bodyPr/>
          <a:lstStyle/>
          <a:p>
            <a:r>
              <a:rPr lang="cs-CZ" dirty="0"/>
              <a:t>Návrh systému financování z národních zdrojů</a:t>
            </a:r>
          </a:p>
        </p:txBody>
      </p:sp>
      <p:sp>
        <p:nvSpPr>
          <p:cNvPr id="3" name="Zástupný obsah 2">
            <a:extLst>
              <a:ext uri="{FF2B5EF4-FFF2-40B4-BE49-F238E27FC236}">
                <a16:creationId xmlns:a16="http://schemas.microsoft.com/office/drawing/2014/main" id="{FABC8362-C8B4-4A73-B288-4E7F0B50C054}"/>
              </a:ext>
            </a:extLst>
          </p:cNvPr>
          <p:cNvSpPr>
            <a:spLocks noGrp="1"/>
          </p:cNvSpPr>
          <p:nvPr>
            <p:ph idx="1"/>
          </p:nvPr>
        </p:nvSpPr>
        <p:spPr>
          <a:xfrm>
            <a:off x="360000" y="1556792"/>
            <a:ext cx="8244000" cy="4563208"/>
          </a:xfrm>
        </p:spPr>
        <p:txBody>
          <a:bodyPr/>
          <a:lstStyle/>
          <a:p>
            <a:pPr algn="just"/>
            <a:r>
              <a:rPr lang="cs-CZ" dirty="0"/>
              <a:t>Po dobu pilotního ověření mikrojeslí je služba finančně podporována z prostředků EU, tj. až do r. 2022.</a:t>
            </a:r>
          </a:p>
          <a:p>
            <a:pPr algn="just"/>
            <a:r>
              <a:rPr lang="cs-CZ" dirty="0"/>
              <a:t>Financování mikrojeslí bude dále vícezdrojové:</a:t>
            </a:r>
          </a:p>
          <a:p>
            <a:pPr lvl="1" algn="just"/>
            <a:r>
              <a:rPr lang="cs-CZ" dirty="0"/>
              <a:t>částečně budou přispívat rodiče dětí,</a:t>
            </a:r>
          </a:p>
          <a:p>
            <a:pPr lvl="1" algn="just"/>
            <a:r>
              <a:rPr lang="cs-CZ" dirty="0"/>
              <a:t>část nákladů bude hrazena, po splnění zákonných podmínek, příspěvkem na provozování zařízení ze státního rozpočtu prostřednictvím MPSV,</a:t>
            </a:r>
          </a:p>
          <a:p>
            <a:pPr lvl="1" algn="just"/>
            <a:r>
              <a:rPr lang="cs-CZ" dirty="0"/>
              <a:t>dalším možným zdrojem financování služby by mohly být příspěvky od místních samospráv, spolků, nestátních neziskových organizací, firem apod.</a:t>
            </a:r>
          </a:p>
        </p:txBody>
      </p:sp>
    </p:spTree>
    <p:extLst>
      <p:ext uri="{BB962C8B-B14F-4D97-AF65-F5344CB8AC3E}">
        <p14:creationId xmlns:p14="http://schemas.microsoft.com/office/powerpoint/2010/main" val="3231465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7D610E-A703-46A7-868F-DDB28C596025}"/>
              </a:ext>
            </a:extLst>
          </p:cNvPr>
          <p:cNvSpPr>
            <a:spLocks noGrp="1"/>
          </p:cNvSpPr>
          <p:nvPr>
            <p:ph type="title"/>
          </p:nvPr>
        </p:nvSpPr>
        <p:spPr/>
        <p:txBody>
          <a:bodyPr/>
          <a:lstStyle/>
          <a:p>
            <a:r>
              <a:rPr lang="cs-CZ" dirty="0"/>
              <a:t>Návrh systému financování z národních zdrojů</a:t>
            </a:r>
          </a:p>
        </p:txBody>
      </p:sp>
      <p:sp>
        <p:nvSpPr>
          <p:cNvPr id="3" name="Zástupný obsah 2">
            <a:extLst>
              <a:ext uri="{FF2B5EF4-FFF2-40B4-BE49-F238E27FC236}">
                <a16:creationId xmlns:a16="http://schemas.microsoft.com/office/drawing/2014/main" id="{5E78EC93-32CC-4C0D-A777-8A7958E20B8B}"/>
              </a:ext>
            </a:extLst>
          </p:cNvPr>
          <p:cNvSpPr>
            <a:spLocks noGrp="1"/>
          </p:cNvSpPr>
          <p:nvPr>
            <p:ph idx="1"/>
          </p:nvPr>
        </p:nvSpPr>
        <p:spPr>
          <a:xfrm>
            <a:off x="360000" y="1484784"/>
            <a:ext cx="8244000" cy="4563208"/>
          </a:xfrm>
        </p:spPr>
        <p:txBody>
          <a:bodyPr/>
          <a:lstStyle/>
          <a:p>
            <a:pPr algn="just"/>
            <a:r>
              <a:rPr lang="cs-CZ" dirty="0"/>
              <a:t>Maximální výši měsíční úhrady nákladů na financování služby rodičem a výši úhrady nákladů státního příspěvku stanoví vždy k 1. lednu pro období do 31. prosince příslušného kalendářního roku nařízením vláda, a to s přihlédnutím k výši normativu na 1 dítě v mateřské škole, kterou zřizuje stát, kraj, obec nebo svaz obcí, jako ročního objemu neinvestičních výdajů, mzdových prostředků a zákonných odvodů připadajících na jedno dítě ve srovnatelné mateřské škole zřizované obcí, sta-</a:t>
            </a:r>
            <a:r>
              <a:rPr lang="cs-CZ" dirty="0" err="1"/>
              <a:t>noveného</a:t>
            </a:r>
            <a:r>
              <a:rPr lang="cs-CZ" dirty="0"/>
              <a:t> Ministerstvem školství, mládeže a tělovýchovy. </a:t>
            </a:r>
          </a:p>
        </p:txBody>
      </p:sp>
    </p:spTree>
    <p:extLst>
      <p:ext uri="{BB962C8B-B14F-4D97-AF65-F5344CB8AC3E}">
        <p14:creationId xmlns:p14="http://schemas.microsoft.com/office/powerpoint/2010/main" val="3482281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D69357-BA60-4E47-9DAF-A910BBD7162E}"/>
              </a:ext>
            </a:extLst>
          </p:cNvPr>
          <p:cNvSpPr>
            <a:spLocks noGrp="1"/>
          </p:cNvSpPr>
          <p:nvPr>
            <p:ph type="title"/>
          </p:nvPr>
        </p:nvSpPr>
        <p:spPr/>
        <p:txBody>
          <a:bodyPr/>
          <a:lstStyle/>
          <a:p>
            <a:r>
              <a:rPr lang="cs-CZ" dirty="0"/>
              <a:t>Závěrem</a:t>
            </a:r>
          </a:p>
        </p:txBody>
      </p:sp>
      <p:pic>
        <p:nvPicPr>
          <p:cNvPr id="4" name="Zástupný obsah 3">
            <a:extLst>
              <a:ext uri="{FF2B5EF4-FFF2-40B4-BE49-F238E27FC236}">
                <a16:creationId xmlns:a16="http://schemas.microsoft.com/office/drawing/2014/main" id="{CE75EEF3-501F-4C84-BCAD-44A2E15FDCF5}"/>
              </a:ext>
            </a:extLst>
          </p:cNvPr>
          <p:cNvPicPr>
            <a:picLocks noGrp="1" noChangeAspect="1"/>
          </p:cNvPicPr>
          <p:nvPr>
            <p:ph idx="1"/>
          </p:nvPr>
        </p:nvPicPr>
        <p:blipFill>
          <a:blip r:embed="rId2">
            <a:alphaModFix amt="17000"/>
            <a:extLst>
              <a:ext uri="{28A0092B-C50C-407E-A947-70E740481C1C}">
                <a14:useLocalDpi xmlns:a14="http://schemas.microsoft.com/office/drawing/2010/main" val="0"/>
              </a:ext>
            </a:extLst>
          </a:blip>
          <a:stretch>
            <a:fillRect/>
          </a:stretch>
        </p:blipFill>
        <p:spPr>
          <a:xfrm>
            <a:off x="353949" y="1412776"/>
            <a:ext cx="8424000" cy="5040559"/>
          </a:xfrm>
          <a:prstGeom prst="rect">
            <a:avLst/>
          </a:prstGeom>
        </p:spPr>
      </p:pic>
      <p:sp>
        <p:nvSpPr>
          <p:cNvPr id="5" name="TextovéPole 4">
            <a:extLst>
              <a:ext uri="{FF2B5EF4-FFF2-40B4-BE49-F238E27FC236}">
                <a16:creationId xmlns:a16="http://schemas.microsoft.com/office/drawing/2014/main" id="{B079B94E-ADB3-4059-A1CD-E98971DD8B96}"/>
              </a:ext>
            </a:extLst>
          </p:cNvPr>
          <p:cNvSpPr txBox="1"/>
          <p:nvPr/>
        </p:nvSpPr>
        <p:spPr>
          <a:xfrm>
            <a:off x="179512" y="1379550"/>
            <a:ext cx="8784975" cy="3693319"/>
          </a:xfrm>
          <a:prstGeom prst="rect">
            <a:avLst/>
          </a:prstGeom>
          <a:noFill/>
        </p:spPr>
        <p:txBody>
          <a:bodyPr wrap="square" rtlCol="0">
            <a:spAutoFit/>
          </a:bodyPr>
          <a:lstStyle/>
          <a:p>
            <a:pPr marL="285750" indent="-285750" algn="just">
              <a:buClr>
                <a:schemeClr val="tx1">
                  <a:lumMod val="40000"/>
                  <a:lumOff val="60000"/>
                </a:schemeClr>
              </a:buClr>
              <a:buFont typeface="Wingdings" panose="05000000000000000000" pitchFamily="2" charset="2"/>
              <a:buChar char="l"/>
            </a:pPr>
            <a:r>
              <a:rPr lang="cs-CZ" sz="2400" dirty="0"/>
              <a:t>Mikrojesle oproti dětským skupinám přicházejí s koncepcí, která klade větší důraz na individuální péči v rodinném prostředí.</a:t>
            </a:r>
          </a:p>
          <a:p>
            <a:pPr marL="285750" indent="-285750" algn="just">
              <a:buFont typeface="Wingdings" panose="05000000000000000000" pitchFamily="2" charset="2"/>
              <a:buChar char="l"/>
            </a:pPr>
            <a:endParaRPr lang="cs-CZ" dirty="0"/>
          </a:p>
          <a:p>
            <a:pPr marL="285750" indent="-285750" algn="just">
              <a:buClr>
                <a:schemeClr val="tx1">
                  <a:lumMod val="40000"/>
                  <a:lumOff val="60000"/>
                </a:schemeClr>
              </a:buClr>
              <a:buFont typeface="Wingdings" panose="05000000000000000000" pitchFamily="2" charset="2"/>
              <a:buChar char="l"/>
            </a:pPr>
            <a:r>
              <a:rPr lang="cs-CZ" sz="2400" dirty="0"/>
              <a:t>Jsou významnou pomocí pro rodiče nejmenších dětí, kteří se potřebují z různých důvodů vrátit do zaměstnání dříve, zejména na zkrácený úvazek, a pro které je zároveň stěžejní, aby dítěti, s ohledem na jeho nízký věk, byla poskytnuta co  nejkvalitnější péče v malém kolektivu, a zároveň pro ně byla služba finančně a místně dostupná.</a:t>
            </a:r>
          </a:p>
        </p:txBody>
      </p:sp>
    </p:spTree>
    <p:extLst>
      <p:ext uri="{BB962C8B-B14F-4D97-AF65-F5344CB8AC3E}">
        <p14:creationId xmlns:p14="http://schemas.microsoft.com/office/powerpoint/2010/main" val="1306938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05EBBA-4493-46F6-B0B8-9469251244B9}"/>
              </a:ext>
            </a:extLst>
          </p:cNvPr>
          <p:cNvSpPr>
            <a:spLocks noGrp="1"/>
          </p:cNvSpPr>
          <p:nvPr>
            <p:ph type="title"/>
          </p:nvPr>
        </p:nvSpPr>
        <p:spPr/>
        <p:txBody>
          <a:bodyPr/>
          <a:lstStyle/>
          <a:p>
            <a:r>
              <a:rPr lang="cs-CZ" dirty="0"/>
              <a:t>Závěrem</a:t>
            </a:r>
          </a:p>
        </p:txBody>
      </p:sp>
      <p:sp>
        <p:nvSpPr>
          <p:cNvPr id="3" name="Zástupný obsah 2">
            <a:extLst>
              <a:ext uri="{FF2B5EF4-FFF2-40B4-BE49-F238E27FC236}">
                <a16:creationId xmlns:a16="http://schemas.microsoft.com/office/drawing/2014/main" id="{D0096F03-1B3F-441C-A051-1CBE3AEE017D}"/>
              </a:ext>
            </a:extLst>
          </p:cNvPr>
          <p:cNvSpPr>
            <a:spLocks noGrp="1"/>
          </p:cNvSpPr>
          <p:nvPr>
            <p:ph idx="1"/>
          </p:nvPr>
        </p:nvSpPr>
        <p:spPr>
          <a:xfrm>
            <a:off x="107504" y="1484784"/>
            <a:ext cx="8928992" cy="5184575"/>
          </a:xfrm>
        </p:spPr>
        <p:txBody>
          <a:bodyPr/>
          <a:lstStyle/>
          <a:p>
            <a:pPr algn="just"/>
            <a:r>
              <a:rPr lang="cs-CZ" dirty="0"/>
              <a:t>Vzhledem k malému množství a omezenému počtu docházejících dětí nemají mikrojesle v pilotním ověření  takový potenciál zaplnit kapacitní mezeru v chybějících službách pro děti předškolního věku, ale díky mírným podmínkám pro jejich zřízení dokáží velice rychle reagovat na danou poptávku a demografický vývoj. Do budoucna tak mají obrovský potenciál, jak rychle a flexibilně </a:t>
            </a:r>
            <a:r>
              <a:rPr lang="cs-CZ"/>
              <a:t>uspokojit poptávku péče </a:t>
            </a:r>
            <a:br>
              <a:rPr lang="cs-CZ" dirty="0"/>
            </a:br>
            <a:r>
              <a:rPr lang="cs-CZ" dirty="0"/>
              <a:t>o nejmenší děti.</a:t>
            </a:r>
          </a:p>
          <a:p>
            <a:endParaRPr lang="cs-CZ" dirty="0"/>
          </a:p>
          <a:p>
            <a:endParaRPr lang="cs-CZ" dirty="0"/>
          </a:p>
        </p:txBody>
      </p:sp>
    </p:spTree>
    <p:extLst>
      <p:ext uri="{BB962C8B-B14F-4D97-AF65-F5344CB8AC3E}">
        <p14:creationId xmlns:p14="http://schemas.microsoft.com/office/powerpoint/2010/main" val="302415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CC509C3-608D-4030-A2F3-A260E817CF02}"/>
              </a:ext>
            </a:extLst>
          </p:cNvPr>
          <p:cNvPicPr/>
          <p:nvPr/>
        </p:nvPicPr>
        <p:blipFill>
          <a:blip r:embed="rId2" cstate="print">
            <a:alphaModFix amt="70000"/>
            <a:extLst>
              <a:ext uri="{BEBA8EAE-BF5A-486C-A8C5-ECC9F3942E4B}">
                <a14:imgProps xmlns:a14="http://schemas.microsoft.com/office/drawing/2010/main">
                  <a14:imgLayer r:embed="rId3">
                    <a14:imgEffect>
                      <a14:colorTemperature colorTemp="6379"/>
                    </a14:imgEffect>
                    <a14:imgEffect>
                      <a14:saturation sat="97000"/>
                    </a14:imgEffect>
                  </a14:imgLayer>
                </a14:imgProps>
              </a:ext>
              <a:ext uri="{28A0092B-C50C-407E-A947-70E740481C1C}">
                <a14:useLocalDpi xmlns:a14="http://schemas.microsoft.com/office/drawing/2010/main" val="0"/>
              </a:ext>
            </a:extLst>
          </a:blip>
          <a:stretch>
            <a:fillRect/>
          </a:stretch>
        </p:blipFill>
        <p:spPr bwMode="auto">
          <a:xfrm>
            <a:off x="7324596" y="260648"/>
            <a:ext cx="1261944" cy="690245"/>
          </a:xfrm>
          <a:prstGeom prst="rect">
            <a:avLst/>
          </a:prstGeom>
          <a:solidFill>
            <a:schemeClr val="bg2">
              <a:lumMod val="90000"/>
            </a:schemeClr>
          </a:solidFill>
          <a:ln>
            <a:noFill/>
          </a:ln>
        </p:spPr>
      </p:pic>
      <p:sp>
        <p:nvSpPr>
          <p:cNvPr id="3" name="TextovéPole 2">
            <a:extLst>
              <a:ext uri="{FF2B5EF4-FFF2-40B4-BE49-F238E27FC236}">
                <a16:creationId xmlns:a16="http://schemas.microsoft.com/office/drawing/2014/main" id="{DF0D1AA6-EA89-4F8F-B99F-7868E6EF58C8}"/>
              </a:ext>
            </a:extLst>
          </p:cNvPr>
          <p:cNvSpPr txBox="1"/>
          <p:nvPr/>
        </p:nvSpPr>
        <p:spPr>
          <a:xfrm rot="10800000" flipV="1">
            <a:off x="467544" y="3975343"/>
            <a:ext cx="79928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2800" b="1" i="0" u="none" strike="noStrike" kern="1200" cap="none" spc="0" normalizeH="0" baseline="0" noProof="0" dirty="0">
              <a:ln>
                <a:noFill/>
              </a:ln>
              <a:solidFill>
                <a:srgbClr val="084A8B"/>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800" b="1" dirty="0">
                <a:solidFill>
                  <a:srgbClr val="084A8B"/>
                </a:solidFill>
                <a:latin typeface="Arial"/>
              </a:rPr>
              <a:t>Mgr. Veronika Dubová</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800" b="1" dirty="0">
                <a:solidFill>
                  <a:srgbClr val="084A8B"/>
                </a:solidFill>
                <a:latin typeface="Arial"/>
              </a:rPr>
              <a:t>Svatava Staňková, DiS.</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800" b="1" dirty="0">
                <a:solidFill>
                  <a:srgbClr val="084A8B"/>
                </a:solidFill>
                <a:latin typeface="Arial"/>
              </a:rPr>
              <a:t>Mgr. Jana Stanková</a:t>
            </a:r>
            <a:endParaRPr kumimoji="0" lang="cs-CZ" sz="2800" b="1" i="0" u="none" strike="noStrike" kern="1200" cap="none" spc="0" normalizeH="0" baseline="0" noProof="0" dirty="0">
              <a:ln>
                <a:noFill/>
              </a:ln>
              <a:solidFill>
                <a:srgbClr val="084A8B"/>
              </a:solidFill>
              <a:effectLst/>
              <a:uLnTx/>
              <a:uFillTx/>
              <a:latin typeface="Arial"/>
              <a:ea typeface="+mn-ea"/>
              <a:cs typeface="+mn-cs"/>
            </a:endParaRPr>
          </a:p>
        </p:txBody>
      </p:sp>
      <p:sp>
        <p:nvSpPr>
          <p:cNvPr id="5" name="Nadpis 4">
            <a:extLst>
              <a:ext uri="{FF2B5EF4-FFF2-40B4-BE49-F238E27FC236}">
                <a16:creationId xmlns:a16="http://schemas.microsoft.com/office/drawing/2014/main" id="{F32A2447-F2B3-4075-9EDC-CEA96BE57EAE}"/>
              </a:ext>
            </a:extLst>
          </p:cNvPr>
          <p:cNvSpPr>
            <a:spLocks noGrp="1"/>
          </p:cNvSpPr>
          <p:nvPr>
            <p:ph type="title"/>
          </p:nvPr>
        </p:nvSpPr>
        <p:spPr>
          <a:xfrm>
            <a:off x="467544" y="2060848"/>
            <a:ext cx="8316456" cy="2160240"/>
          </a:xfrm>
        </p:spPr>
        <p:txBody>
          <a:bodyPr/>
          <a:lstStyle/>
          <a:p>
            <a:pPr lvl="0" algn="ctr">
              <a:lnSpc>
                <a:spcPct val="150000"/>
              </a:lnSpc>
              <a:spcBef>
                <a:spcPts val="1800"/>
              </a:spcBef>
              <a:defRPr/>
            </a:pPr>
            <a:r>
              <a:rPr lang="cs-CZ" sz="4400" kern="1200" cap="none" dirty="0">
                <a:solidFill>
                  <a:srgbClr val="084A8B"/>
                </a:solidFill>
              </a:rPr>
              <a:t>Za projekt „MIKROJESLE“</a:t>
            </a:r>
            <a:br>
              <a:rPr lang="cs-CZ" sz="4400" kern="1200" cap="none" dirty="0">
                <a:solidFill>
                  <a:srgbClr val="084A8B"/>
                </a:solidFill>
              </a:rPr>
            </a:br>
            <a:r>
              <a:rPr lang="cs-CZ" sz="3200" dirty="0">
                <a:solidFill>
                  <a:srgbClr val="084A8B"/>
                </a:solidFill>
              </a:rPr>
              <a:t>Děkujeme za spolupráci</a:t>
            </a:r>
            <a:endParaRPr lang="cs-CZ" sz="3200" dirty="0"/>
          </a:p>
        </p:txBody>
      </p:sp>
    </p:spTree>
    <p:extLst>
      <p:ext uri="{BB962C8B-B14F-4D97-AF65-F5344CB8AC3E}">
        <p14:creationId xmlns:p14="http://schemas.microsoft.com/office/powerpoint/2010/main" val="280903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44E701-D7C9-439D-8493-EE1AE4A8EDB2}"/>
              </a:ext>
            </a:extLst>
          </p:cNvPr>
          <p:cNvSpPr>
            <a:spLocks noGrp="1"/>
          </p:cNvSpPr>
          <p:nvPr>
            <p:ph type="title"/>
          </p:nvPr>
        </p:nvSpPr>
        <p:spPr/>
        <p:txBody>
          <a:bodyPr/>
          <a:lstStyle/>
          <a:p>
            <a:pPr algn="just"/>
            <a:r>
              <a:rPr lang="cs-CZ" dirty="0"/>
              <a:t>Historie zařízení služeb péče o děti do 3 let v České republice</a:t>
            </a:r>
          </a:p>
        </p:txBody>
      </p:sp>
      <p:sp>
        <p:nvSpPr>
          <p:cNvPr id="3" name="Zástupný obsah 2">
            <a:extLst>
              <a:ext uri="{FF2B5EF4-FFF2-40B4-BE49-F238E27FC236}">
                <a16:creationId xmlns:a16="http://schemas.microsoft.com/office/drawing/2014/main" id="{C27CAA07-A641-4447-93C7-8240289E1777}"/>
              </a:ext>
            </a:extLst>
          </p:cNvPr>
          <p:cNvSpPr>
            <a:spLocks noGrp="1"/>
          </p:cNvSpPr>
          <p:nvPr>
            <p:ph idx="1"/>
          </p:nvPr>
        </p:nvSpPr>
        <p:spPr>
          <a:xfrm>
            <a:off x="251520" y="1412776"/>
            <a:ext cx="8532480" cy="5256584"/>
          </a:xfrm>
        </p:spPr>
        <p:txBody>
          <a:bodyPr/>
          <a:lstStyle/>
          <a:p>
            <a:pPr marL="0" indent="0">
              <a:buNone/>
            </a:pPr>
            <a:r>
              <a:rPr lang="cs-CZ" b="1" dirty="0"/>
              <a:t>Po roce 1989</a:t>
            </a:r>
            <a:endParaRPr lang="cs-CZ" dirty="0"/>
          </a:p>
          <a:p>
            <a:pPr algn="just"/>
            <a:r>
              <a:rPr lang="cs-CZ" dirty="0"/>
              <a:t>Začínají nově vznikat soukromá zařízení pro děti do 3 let na základě živnostenského zákona.</a:t>
            </a:r>
          </a:p>
          <a:p>
            <a:pPr algn="just"/>
            <a:r>
              <a:rPr lang="cs-CZ" dirty="0"/>
              <a:t>Provozování jeslí podle zákona o zdravotních službách zrušeno v r. 2013.</a:t>
            </a:r>
          </a:p>
          <a:p>
            <a:pPr algn="just"/>
            <a:r>
              <a:rPr lang="cs-CZ" dirty="0"/>
              <a:t>V r. 2013 v ČR evidováno pouze 31 zařízení typu „jesle </a:t>
            </a:r>
            <a:br>
              <a:rPr lang="cs-CZ" dirty="0"/>
            </a:br>
            <a:r>
              <a:rPr lang="cs-CZ" dirty="0"/>
              <a:t>a další dětská zařízení“ s 972 místy, koncentrována zejména do velkých měst.</a:t>
            </a:r>
          </a:p>
          <a:p>
            <a:pPr algn="just"/>
            <a:r>
              <a:rPr lang="cs-CZ" dirty="0"/>
              <a:t>Do r. 2014 neexistovala téměř žádná státní zařízení, která by zajišťovala služby péče o děti v takto nízkém věku.</a:t>
            </a:r>
          </a:p>
          <a:p>
            <a:pPr algn="just"/>
            <a:r>
              <a:rPr lang="cs-CZ" dirty="0"/>
              <a:t>Vedle soukromých zařízení zůstalo ještě několik jeslí, jejichž zřizovatelem byla obec. </a:t>
            </a:r>
          </a:p>
          <a:p>
            <a:endParaRPr lang="cs-CZ" sz="2000" dirty="0"/>
          </a:p>
          <a:p>
            <a:endParaRPr lang="cs-CZ" dirty="0"/>
          </a:p>
        </p:txBody>
      </p:sp>
    </p:spTree>
    <p:extLst>
      <p:ext uri="{BB962C8B-B14F-4D97-AF65-F5344CB8AC3E}">
        <p14:creationId xmlns:p14="http://schemas.microsoft.com/office/powerpoint/2010/main" val="263146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8A6D3E-3B72-43DD-82E7-6E0278691109}"/>
              </a:ext>
            </a:extLst>
          </p:cNvPr>
          <p:cNvSpPr>
            <a:spLocks noGrp="1"/>
          </p:cNvSpPr>
          <p:nvPr>
            <p:ph type="title"/>
          </p:nvPr>
        </p:nvSpPr>
        <p:spPr/>
        <p:txBody>
          <a:bodyPr/>
          <a:lstStyle/>
          <a:p>
            <a:pPr algn="just"/>
            <a:r>
              <a:rPr lang="cs-CZ" dirty="0"/>
              <a:t>Současná situace služeb péče o děti předškolního věku v ČR</a:t>
            </a:r>
          </a:p>
        </p:txBody>
      </p:sp>
      <p:sp>
        <p:nvSpPr>
          <p:cNvPr id="3" name="Zástupný obsah 2">
            <a:extLst>
              <a:ext uri="{FF2B5EF4-FFF2-40B4-BE49-F238E27FC236}">
                <a16:creationId xmlns:a16="http://schemas.microsoft.com/office/drawing/2014/main" id="{09F17C63-EF95-404B-817B-44FB3B0ACF61}"/>
              </a:ext>
            </a:extLst>
          </p:cNvPr>
          <p:cNvSpPr>
            <a:spLocks noGrp="1"/>
          </p:cNvSpPr>
          <p:nvPr>
            <p:ph idx="1"/>
          </p:nvPr>
        </p:nvSpPr>
        <p:spPr>
          <a:xfrm>
            <a:off x="251520" y="1484784"/>
            <a:ext cx="8532480" cy="4896544"/>
          </a:xfrm>
        </p:spPr>
        <p:txBody>
          <a:bodyPr/>
          <a:lstStyle/>
          <a:p>
            <a:r>
              <a:rPr lang="cs-CZ" dirty="0"/>
              <a:t>Narůstající požadavek sladění profesního a rodinného života rodičů s malými dětmi.</a:t>
            </a:r>
          </a:p>
          <a:p>
            <a:r>
              <a:rPr lang="cs-CZ" dirty="0"/>
              <a:t>Současné spektrum služeb péče o děti v předškolním věku:</a:t>
            </a:r>
          </a:p>
          <a:p>
            <a:pPr lvl="1"/>
            <a:r>
              <a:rPr lang="cs-CZ" sz="2400" dirty="0"/>
              <a:t>mateřské školy,</a:t>
            </a:r>
          </a:p>
          <a:p>
            <a:pPr lvl="1"/>
            <a:r>
              <a:rPr lang="cs-CZ" sz="2400" dirty="0"/>
              <a:t>soukromá zařízení služeb péče o děti,</a:t>
            </a:r>
          </a:p>
          <a:p>
            <a:pPr lvl="1"/>
            <a:r>
              <a:rPr lang="cs-CZ" sz="2400" dirty="0"/>
              <a:t>dětské skupiny,</a:t>
            </a:r>
          </a:p>
          <a:p>
            <a:pPr lvl="1"/>
            <a:r>
              <a:rPr lang="cs-CZ" sz="2400" dirty="0"/>
              <a:t>mikrojesle (pilotní ověření).</a:t>
            </a:r>
          </a:p>
          <a:p>
            <a:pPr>
              <a:spcBef>
                <a:spcPts val="2400"/>
              </a:spcBef>
            </a:pPr>
            <a:r>
              <a:rPr lang="cs-CZ" dirty="0"/>
              <a:t>Otázka garance kvality poskytovaných služeb a jejich místní a finanční dostupnost.</a:t>
            </a:r>
          </a:p>
          <a:p>
            <a:pPr marL="0" indent="0">
              <a:buNone/>
            </a:pPr>
            <a:endParaRPr lang="cs-CZ" dirty="0"/>
          </a:p>
        </p:txBody>
      </p:sp>
      <p:pic>
        <p:nvPicPr>
          <p:cNvPr id="5" name="Obrázek 4" descr="Obsah obrázku interiér, stůl, zdobené, vsedě&#10;&#10;Popis byl vytvořen automaticky">
            <a:extLst>
              <a:ext uri="{FF2B5EF4-FFF2-40B4-BE49-F238E27FC236}">
                <a16:creationId xmlns:a16="http://schemas.microsoft.com/office/drawing/2014/main" id="{D348F75E-5531-4FE0-9CC0-3A923731C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852936"/>
            <a:ext cx="2016224" cy="1512168"/>
          </a:xfrm>
          <a:prstGeom prst="rect">
            <a:avLst/>
          </a:prstGeom>
        </p:spPr>
      </p:pic>
      <p:pic>
        <p:nvPicPr>
          <p:cNvPr id="6" name="Obrázek 5" descr="Obsah obrázku interiér, stůl, počítač, hračka&#10;&#10;Popis byl vytvořen automaticky">
            <a:extLst>
              <a:ext uri="{FF2B5EF4-FFF2-40B4-BE49-F238E27FC236}">
                <a16:creationId xmlns:a16="http://schemas.microsoft.com/office/drawing/2014/main" id="{E6C49A13-B9D8-47DE-BDB1-1A7931EF1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157192"/>
            <a:ext cx="2016224" cy="1512168"/>
          </a:xfrm>
          <a:prstGeom prst="rect">
            <a:avLst/>
          </a:prstGeom>
        </p:spPr>
      </p:pic>
    </p:spTree>
    <p:extLst>
      <p:ext uri="{BB962C8B-B14F-4D97-AF65-F5344CB8AC3E}">
        <p14:creationId xmlns:p14="http://schemas.microsoft.com/office/powerpoint/2010/main" val="312638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FEA05-BD28-40C6-91DD-99476CC86F5C}"/>
              </a:ext>
            </a:extLst>
          </p:cNvPr>
          <p:cNvSpPr>
            <a:spLocks noGrp="1"/>
          </p:cNvSpPr>
          <p:nvPr>
            <p:ph type="title"/>
          </p:nvPr>
        </p:nvSpPr>
        <p:spPr/>
        <p:txBody>
          <a:bodyPr/>
          <a:lstStyle/>
          <a:p>
            <a:pPr algn="just"/>
            <a:r>
              <a:rPr lang="cs-CZ" dirty="0"/>
              <a:t>Služby péče o děti do zahájení povinné školní docházky v ČR</a:t>
            </a:r>
          </a:p>
        </p:txBody>
      </p:sp>
      <p:graphicFrame>
        <p:nvGraphicFramePr>
          <p:cNvPr id="14" name="Zástupný obsah 13">
            <a:extLst>
              <a:ext uri="{FF2B5EF4-FFF2-40B4-BE49-F238E27FC236}">
                <a16:creationId xmlns:a16="http://schemas.microsoft.com/office/drawing/2014/main" id="{6E16658B-5C82-4DF5-AAEF-89F57DF01EC9}"/>
              </a:ext>
            </a:extLst>
          </p:cNvPr>
          <p:cNvGraphicFramePr>
            <a:graphicFrameLocks noGrp="1"/>
          </p:cNvGraphicFramePr>
          <p:nvPr>
            <p:ph idx="1"/>
            <p:extLst>
              <p:ext uri="{D42A27DB-BD31-4B8C-83A1-F6EECF244321}">
                <p14:modId xmlns:p14="http://schemas.microsoft.com/office/powerpoint/2010/main" val="3786509889"/>
              </p:ext>
            </p:extLst>
          </p:nvPr>
        </p:nvGraphicFramePr>
        <p:xfrm>
          <a:off x="107504" y="1268760"/>
          <a:ext cx="8928992" cy="5184576"/>
        </p:xfrm>
        <a:graphic>
          <a:graphicData uri="http://schemas.openxmlformats.org/drawingml/2006/table">
            <a:tbl>
              <a:tblPr>
                <a:tableStyleId>{5C22544A-7EE6-4342-B048-85BDC9FD1C3A}</a:tableStyleId>
              </a:tblPr>
              <a:tblGrid>
                <a:gridCol w="1782284">
                  <a:extLst>
                    <a:ext uri="{9D8B030D-6E8A-4147-A177-3AD203B41FA5}">
                      <a16:colId xmlns:a16="http://schemas.microsoft.com/office/drawing/2014/main" val="1309825853"/>
                    </a:ext>
                  </a:extLst>
                </a:gridCol>
                <a:gridCol w="1783209">
                  <a:extLst>
                    <a:ext uri="{9D8B030D-6E8A-4147-A177-3AD203B41FA5}">
                      <a16:colId xmlns:a16="http://schemas.microsoft.com/office/drawing/2014/main" val="4157578538"/>
                    </a:ext>
                  </a:extLst>
                </a:gridCol>
                <a:gridCol w="1782284">
                  <a:extLst>
                    <a:ext uri="{9D8B030D-6E8A-4147-A177-3AD203B41FA5}">
                      <a16:colId xmlns:a16="http://schemas.microsoft.com/office/drawing/2014/main" val="437353364"/>
                    </a:ext>
                  </a:extLst>
                </a:gridCol>
                <a:gridCol w="1783209">
                  <a:extLst>
                    <a:ext uri="{9D8B030D-6E8A-4147-A177-3AD203B41FA5}">
                      <a16:colId xmlns:a16="http://schemas.microsoft.com/office/drawing/2014/main" val="2377340346"/>
                    </a:ext>
                  </a:extLst>
                </a:gridCol>
                <a:gridCol w="1798006">
                  <a:extLst>
                    <a:ext uri="{9D8B030D-6E8A-4147-A177-3AD203B41FA5}">
                      <a16:colId xmlns:a16="http://schemas.microsoft.com/office/drawing/2014/main" val="4257164921"/>
                    </a:ext>
                  </a:extLst>
                </a:gridCol>
              </a:tblGrid>
              <a:tr h="358200">
                <a:tc>
                  <a:txBody>
                    <a:bodyPr/>
                    <a:lstStyle/>
                    <a:p>
                      <a:pPr algn="l">
                        <a:lnSpc>
                          <a:spcPct val="115000"/>
                        </a:lnSpc>
                        <a:spcBef>
                          <a:spcPts val="600"/>
                        </a:spcBef>
                        <a:spcAft>
                          <a:spcPts val="900"/>
                        </a:spcAft>
                      </a:pPr>
                      <a:r>
                        <a:rPr lang="cs-CZ" sz="1400" kern="50" dirty="0">
                          <a:effectLst/>
                        </a:rPr>
                        <a:t> </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Mateřské školy</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Dětské skupiny</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Mikrojesle</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Živnosti</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1938075094"/>
                  </a:ext>
                </a:extLst>
              </a:tr>
              <a:tr h="358200">
                <a:tc>
                  <a:txBody>
                    <a:bodyPr/>
                    <a:lstStyle/>
                    <a:p>
                      <a:pPr algn="l">
                        <a:lnSpc>
                          <a:spcPct val="115000"/>
                        </a:lnSpc>
                        <a:spcBef>
                          <a:spcPts val="600"/>
                        </a:spcBef>
                        <a:spcAft>
                          <a:spcPts val="900"/>
                        </a:spcAft>
                      </a:pPr>
                      <a:r>
                        <a:rPr lang="cs-CZ" sz="1400" kern="50">
                          <a:effectLst/>
                        </a:rPr>
                        <a:t>Gesce</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MŠMT</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MPSV</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MPSV</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MPO</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092542036"/>
                  </a:ext>
                </a:extLst>
              </a:tr>
              <a:tr h="1461974">
                <a:tc>
                  <a:txBody>
                    <a:bodyPr/>
                    <a:lstStyle/>
                    <a:p>
                      <a:pPr algn="l">
                        <a:lnSpc>
                          <a:spcPct val="115000"/>
                        </a:lnSpc>
                        <a:spcBef>
                          <a:spcPts val="600"/>
                        </a:spcBef>
                        <a:spcAft>
                          <a:spcPts val="900"/>
                        </a:spcAft>
                      </a:pPr>
                      <a:r>
                        <a:rPr lang="cs-CZ" sz="1400" kern="50" dirty="0">
                          <a:effectLst/>
                        </a:rPr>
                        <a:t>Legislativní ukotvení</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Školský zákon, Zákon o pedagog. pracovnících ad.</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Zákon o poskytování služby péče o dítě v dětské skupině</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Pilotní ověření v rámci ESF s cílem navrhnout legislativní ukotvení</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Živnostenský zákon</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055420119"/>
                  </a:ext>
                </a:extLst>
              </a:tr>
              <a:tr h="2289802">
                <a:tc>
                  <a:txBody>
                    <a:bodyPr/>
                    <a:lstStyle/>
                    <a:p>
                      <a:pPr algn="l">
                        <a:lnSpc>
                          <a:spcPct val="115000"/>
                        </a:lnSpc>
                        <a:spcBef>
                          <a:spcPts val="600"/>
                        </a:spcBef>
                        <a:spcAft>
                          <a:spcPts val="900"/>
                        </a:spcAft>
                      </a:pPr>
                      <a:r>
                        <a:rPr lang="cs-CZ" sz="1400" kern="50">
                          <a:effectLst/>
                        </a:rPr>
                        <a:t>Počet dětí na pečující osobu</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24 dětí na 1 pedagoga (na výjimku možno navýšit až na 28), s překryvem úvazku druhého 2,5 hodiny denně</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Ve skupině do 6 dětí 1 pečující osoba, ve skupině 7 až 24 dětí jsou 2 až 3 pečující osoby dle věku, vždy je třeba vzít v úvahu věk dítěte</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4 děti na 1 osobu</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Není stanoveno</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3430382677"/>
                  </a:ext>
                </a:extLst>
              </a:tr>
              <a:tr h="358200">
                <a:tc>
                  <a:txBody>
                    <a:bodyPr/>
                    <a:lstStyle/>
                    <a:p>
                      <a:pPr algn="l">
                        <a:lnSpc>
                          <a:spcPct val="115000"/>
                        </a:lnSpc>
                        <a:spcBef>
                          <a:spcPts val="600"/>
                        </a:spcBef>
                        <a:spcAft>
                          <a:spcPts val="900"/>
                        </a:spcAft>
                      </a:pPr>
                      <a:r>
                        <a:rPr lang="cs-CZ" sz="1400" kern="50">
                          <a:effectLst/>
                        </a:rPr>
                        <a:t>Věk dětí</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2–7 let</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1–7 let</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6 měsíců–4 roky</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Není omezeno</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660298143"/>
                  </a:ext>
                </a:extLst>
              </a:tr>
              <a:tr h="358200">
                <a:tc>
                  <a:txBody>
                    <a:bodyPr/>
                    <a:lstStyle/>
                    <a:p>
                      <a:pPr algn="l">
                        <a:lnSpc>
                          <a:spcPct val="115000"/>
                        </a:lnSpc>
                        <a:spcBef>
                          <a:spcPts val="600"/>
                        </a:spcBef>
                        <a:spcAft>
                          <a:spcPts val="900"/>
                        </a:spcAft>
                      </a:pPr>
                      <a:r>
                        <a:rPr lang="cs-CZ" sz="1400" kern="50">
                          <a:effectLst/>
                        </a:rPr>
                        <a:t>Garance místa</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Od 3 let věku</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a:effectLst/>
                        </a:rPr>
                        <a:t>-</a:t>
                      </a:r>
                      <a:endParaRPr lang="cs-CZ" sz="1400" kern="5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tc>
                  <a:txBody>
                    <a:bodyPr/>
                    <a:lstStyle/>
                    <a:p>
                      <a:pPr algn="l">
                        <a:lnSpc>
                          <a:spcPct val="115000"/>
                        </a:lnSpc>
                        <a:spcBef>
                          <a:spcPts val="600"/>
                        </a:spcBef>
                        <a:spcAft>
                          <a:spcPts val="900"/>
                        </a:spcAft>
                      </a:pPr>
                      <a:r>
                        <a:rPr lang="cs-CZ" sz="1400" kern="50" dirty="0">
                          <a:effectLst/>
                        </a:rPr>
                        <a:t>-</a:t>
                      </a:r>
                      <a:endParaRPr lang="cs-CZ" sz="1400" kern="50" dirty="0">
                        <a:effectLst/>
                        <a:latin typeface="Calibri" panose="020F0502020204030204" pitchFamily="34"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1829393548"/>
                  </a:ext>
                </a:extLst>
              </a:tr>
            </a:tbl>
          </a:graphicData>
        </a:graphic>
      </p:graphicFrame>
    </p:spTree>
    <p:extLst>
      <p:ext uri="{BB962C8B-B14F-4D97-AF65-F5344CB8AC3E}">
        <p14:creationId xmlns:p14="http://schemas.microsoft.com/office/powerpoint/2010/main" val="301081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729794-BBB1-4335-BC6F-2750C0C763BC}"/>
              </a:ext>
            </a:extLst>
          </p:cNvPr>
          <p:cNvSpPr>
            <a:spLocks noGrp="1"/>
          </p:cNvSpPr>
          <p:nvPr>
            <p:ph type="title"/>
          </p:nvPr>
        </p:nvSpPr>
        <p:spPr/>
        <p:txBody>
          <a:bodyPr/>
          <a:lstStyle/>
          <a:p>
            <a:r>
              <a:rPr lang="cs-CZ" dirty="0"/>
              <a:t>Předpokládaný vývoj</a:t>
            </a:r>
          </a:p>
        </p:txBody>
      </p:sp>
      <p:sp>
        <p:nvSpPr>
          <p:cNvPr id="3" name="Zástupný obsah 2">
            <a:extLst>
              <a:ext uri="{FF2B5EF4-FFF2-40B4-BE49-F238E27FC236}">
                <a16:creationId xmlns:a16="http://schemas.microsoft.com/office/drawing/2014/main" id="{C6A10656-E67D-4CDD-B95F-F579A5A635EC}"/>
              </a:ext>
            </a:extLst>
          </p:cNvPr>
          <p:cNvSpPr>
            <a:spLocks noGrp="1"/>
          </p:cNvSpPr>
          <p:nvPr>
            <p:ph idx="1"/>
          </p:nvPr>
        </p:nvSpPr>
        <p:spPr>
          <a:xfrm>
            <a:off x="179512" y="1484784"/>
            <a:ext cx="8784976" cy="4968552"/>
          </a:xfrm>
        </p:spPr>
        <p:txBody>
          <a:bodyPr/>
          <a:lstStyle/>
          <a:p>
            <a:pPr algn="just"/>
            <a:r>
              <a:rPr lang="cs-CZ" dirty="0"/>
              <a:t>Míra porodnosti dosahovala největšího propadu v letech 1994–2002, kdy počet živě narozených dětí klesl během</a:t>
            </a:r>
            <a:br>
              <a:rPr lang="cs-CZ" dirty="0"/>
            </a:br>
            <a:r>
              <a:rPr lang="cs-CZ" dirty="0"/>
              <a:t>10 let ze 131 tisíc (1990) pod hranici 90 tisíc (1999).</a:t>
            </a:r>
          </a:p>
          <a:p>
            <a:pPr algn="just"/>
            <a:r>
              <a:rPr lang="cs-CZ" dirty="0"/>
              <a:t>Od r. 2012 míra porodnosti neustále roste – v roce 2019 se živě narodilo přes 112,2 tisíc dětí (cca 1,71 dítěte na jednu ženu).</a:t>
            </a:r>
          </a:p>
          <a:p>
            <a:pPr algn="just"/>
            <a:r>
              <a:rPr lang="cs-CZ" dirty="0"/>
              <a:t>Vzhledem k dynamickému vývoji na trhu práce je stále nedostatek flexibilních forem práce (zkrácené úvazky, pružná pracovní doba, práce z domova apod.).</a:t>
            </a:r>
          </a:p>
          <a:p>
            <a:pPr algn="just"/>
            <a:r>
              <a:rPr lang="cs-CZ" dirty="0"/>
              <a:t>Je čím dál obtížnější opustit pracovní trh na 4 nebo 6 let</a:t>
            </a:r>
            <a:br>
              <a:rPr lang="cs-CZ" dirty="0"/>
            </a:br>
            <a:r>
              <a:rPr lang="cs-CZ" dirty="0"/>
              <a:t>a zařadit se zpět na své pracovní místo.</a:t>
            </a:r>
          </a:p>
        </p:txBody>
      </p:sp>
    </p:spTree>
    <p:extLst>
      <p:ext uri="{BB962C8B-B14F-4D97-AF65-F5344CB8AC3E}">
        <p14:creationId xmlns:p14="http://schemas.microsoft.com/office/powerpoint/2010/main" val="69996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024E6-4D27-4DBD-B2F6-04EE46114BB2}"/>
              </a:ext>
            </a:extLst>
          </p:cNvPr>
          <p:cNvSpPr>
            <a:spLocks noGrp="1"/>
          </p:cNvSpPr>
          <p:nvPr>
            <p:ph type="title"/>
          </p:nvPr>
        </p:nvSpPr>
        <p:spPr/>
        <p:txBody>
          <a:bodyPr/>
          <a:lstStyle/>
          <a:p>
            <a:pPr algn="just"/>
            <a:r>
              <a:rPr lang="cs-CZ" dirty="0"/>
              <a:t>Zpráva Evropské komise  z roku 2018 pro českou republiku </a:t>
            </a:r>
          </a:p>
        </p:txBody>
      </p:sp>
      <p:sp>
        <p:nvSpPr>
          <p:cNvPr id="3" name="Zástupný obsah 2">
            <a:extLst>
              <a:ext uri="{FF2B5EF4-FFF2-40B4-BE49-F238E27FC236}">
                <a16:creationId xmlns:a16="http://schemas.microsoft.com/office/drawing/2014/main" id="{D5C7B502-49A9-48B2-A114-4038AE45B19B}"/>
              </a:ext>
            </a:extLst>
          </p:cNvPr>
          <p:cNvSpPr>
            <a:spLocks noGrp="1"/>
          </p:cNvSpPr>
          <p:nvPr>
            <p:ph idx="1"/>
          </p:nvPr>
        </p:nvSpPr>
        <p:spPr>
          <a:xfrm>
            <a:off x="179512" y="1268760"/>
            <a:ext cx="8352480" cy="5256584"/>
          </a:xfrm>
        </p:spPr>
        <p:txBody>
          <a:bodyPr/>
          <a:lstStyle/>
          <a:p>
            <a:pPr algn="just"/>
            <a:r>
              <a:rPr lang="cs-CZ" dirty="0"/>
              <a:t>Mateřství má pro ženy stále velký dopad na jejich účast na pracovním trhu, a to z důvodu nedostatku zařízení péče</a:t>
            </a:r>
            <a:br>
              <a:rPr lang="cs-CZ" dirty="0"/>
            </a:br>
            <a:r>
              <a:rPr lang="cs-CZ" dirty="0"/>
              <a:t>o děti, dlouhé rodičovské dovolené a z nedostatku flexibilních pracovních úvazků.</a:t>
            </a:r>
          </a:p>
          <a:p>
            <a:pPr algn="just"/>
            <a:r>
              <a:rPr lang="cs-CZ" dirty="0"/>
              <a:t>Počet dětí mladších 3 let umístěných v kolektivní péči:</a:t>
            </a:r>
          </a:p>
          <a:p>
            <a:endParaRPr lang="cs-CZ" dirty="0"/>
          </a:p>
          <a:p>
            <a:endParaRPr lang="cs-CZ" dirty="0"/>
          </a:p>
          <a:p>
            <a:pPr marL="0" indent="0">
              <a:buNone/>
            </a:pPr>
            <a:endParaRPr lang="cs-CZ" dirty="0"/>
          </a:p>
          <a:p>
            <a:pPr marL="0" indent="0">
              <a:buNone/>
            </a:pPr>
            <a:endParaRPr lang="cs-CZ" dirty="0"/>
          </a:p>
          <a:p>
            <a:pPr algn="just"/>
            <a:r>
              <a:rPr lang="cs-CZ" dirty="0"/>
              <a:t>Ve věkové kategorii 3-6 let se Česká republika nachází </a:t>
            </a:r>
            <a:br>
              <a:rPr lang="cs-CZ" dirty="0"/>
            </a:br>
            <a:r>
              <a:rPr lang="cs-CZ" dirty="0"/>
              <a:t>v poslední třetině mezi členskými státy s 81 % dětí umístěných v předškolním zařízení (2016).</a:t>
            </a:r>
          </a:p>
        </p:txBody>
      </p:sp>
      <p:graphicFrame>
        <p:nvGraphicFramePr>
          <p:cNvPr id="4" name="Tabulka 4">
            <a:extLst>
              <a:ext uri="{FF2B5EF4-FFF2-40B4-BE49-F238E27FC236}">
                <a16:creationId xmlns:a16="http://schemas.microsoft.com/office/drawing/2014/main" id="{0ECC7B9A-7361-45DB-81BD-BB308AC6B0A3}"/>
              </a:ext>
            </a:extLst>
          </p:cNvPr>
          <p:cNvGraphicFramePr>
            <a:graphicFrameLocks noGrp="1"/>
          </p:cNvGraphicFramePr>
          <p:nvPr>
            <p:extLst>
              <p:ext uri="{D42A27DB-BD31-4B8C-83A1-F6EECF244321}">
                <p14:modId xmlns:p14="http://schemas.microsoft.com/office/powerpoint/2010/main" val="136437362"/>
              </p:ext>
            </p:extLst>
          </p:nvPr>
        </p:nvGraphicFramePr>
        <p:xfrm>
          <a:off x="1979712" y="3429001"/>
          <a:ext cx="5328592" cy="1800198"/>
        </p:xfrm>
        <a:graphic>
          <a:graphicData uri="http://schemas.openxmlformats.org/drawingml/2006/table">
            <a:tbl>
              <a:tblPr firstRow="1" bandRow="1">
                <a:tableStyleId>{5C22544A-7EE6-4342-B048-85BDC9FD1C3A}</a:tableStyleId>
              </a:tblPr>
              <a:tblGrid>
                <a:gridCol w="1390068">
                  <a:extLst>
                    <a:ext uri="{9D8B030D-6E8A-4147-A177-3AD203B41FA5}">
                      <a16:colId xmlns:a16="http://schemas.microsoft.com/office/drawing/2014/main" val="2571669385"/>
                    </a:ext>
                  </a:extLst>
                </a:gridCol>
                <a:gridCol w="1911342">
                  <a:extLst>
                    <a:ext uri="{9D8B030D-6E8A-4147-A177-3AD203B41FA5}">
                      <a16:colId xmlns:a16="http://schemas.microsoft.com/office/drawing/2014/main" val="1958651739"/>
                    </a:ext>
                  </a:extLst>
                </a:gridCol>
                <a:gridCol w="2027182">
                  <a:extLst>
                    <a:ext uri="{9D8B030D-6E8A-4147-A177-3AD203B41FA5}">
                      <a16:colId xmlns:a16="http://schemas.microsoft.com/office/drawing/2014/main" val="289324486"/>
                    </a:ext>
                  </a:extLst>
                </a:gridCol>
              </a:tblGrid>
              <a:tr h="600066">
                <a:tc>
                  <a:txBody>
                    <a:bodyPr/>
                    <a:lstStyle/>
                    <a:p>
                      <a:endParaRPr lang="cs-CZ" sz="2400" dirty="0"/>
                    </a:p>
                  </a:txBody>
                  <a:tcPr anchor="ctr"/>
                </a:tc>
                <a:tc>
                  <a:txBody>
                    <a:bodyPr/>
                    <a:lstStyle/>
                    <a:p>
                      <a:pPr algn="ctr"/>
                      <a:r>
                        <a:rPr lang="cs-CZ" sz="2400" dirty="0"/>
                        <a:t>r. 2016</a:t>
                      </a:r>
                    </a:p>
                  </a:txBody>
                  <a:tcPr anchor="ctr"/>
                </a:tc>
                <a:tc>
                  <a:txBody>
                    <a:bodyPr/>
                    <a:lstStyle/>
                    <a:p>
                      <a:pPr algn="ctr"/>
                      <a:r>
                        <a:rPr lang="cs-CZ" sz="2400" dirty="0"/>
                        <a:t>r. 2018</a:t>
                      </a:r>
                    </a:p>
                  </a:txBody>
                  <a:tcPr anchor="ctr"/>
                </a:tc>
                <a:extLst>
                  <a:ext uri="{0D108BD9-81ED-4DB2-BD59-A6C34878D82A}">
                    <a16:rowId xmlns:a16="http://schemas.microsoft.com/office/drawing/2014/main" val="515729337"/>
                  </a:ext>
                </a:extLst>
              </a:tr>
              <a:tr h="600066">
                <a:tc>
                  <a:txBody>
                    <a:bodyPr/>
                    <a:lstStyle/>
                    <a:p>
                      <a:pPr algn="ctr"/>
                      <a:r>
                        <a:rPr lang="cs-CZ" sz="2400" dirty="0"/>
                        <a:t>ČR</a:t>
                      </a:r>
                    </a:p>
                  </a:txBody>
                  <a:tcPr anchor="ctr"/>
                </a:tc>
                <a:tc>
                  <a:txBody>
                    <a:bodyPr/>
                    <a:lstStyle/>
                    <a:p>
                      <a:pPr algn="ctr"/>
                      <a:r>
                        <a:rPr lang="cs-CZ" sz="2400" dirty="0"/>
                        <a:t>6,5 %</a:t>
                      </a:r>
                    </a:p>
                  </a:txBody>
                  <a:tcPr anchor="ctr"/>
                </a:tc>
                <a:tc>
                  <a:txBody>
                    <a:bodyPr/>
                    <a:lstStyle/>
                    <a:p>
                      <a:pPr algn="ctr"/>
                      <a:r>
                        <a:rPr lang="cs-CZ" sz="2400" dirty="0"/>
                        <a:t>9 %</a:t>
                      </a:r>
                    </a:p>
                  </a:txBody>
                  <a:tcPr anchor="ctr"/>
                </a:tc>
                <a:extLst>
                  <a:ext uri="{0D108BD9-81ED-4DB2-BD59-A6C34878D82A}">
                    <a16:rowId xmlns:a16="http://schemas.microsoft.com/office/drawing/2014/main" val="2534079573"/>
                  </a:ext>
                </a:extLst>
              </a:tr>
              <a:tr h="600066">
                <a:tc>
                  <a:txBody>
                    <a:bodyPr/>
                    <a:lstStyle/>
                    <a:p>
                      <a:pPr algn="ctr"/>
                      <a:r>
                        <a:rPr lang="cs-CZ" sz="2400" dirty="0"/>
                        <a:t>EU</a:t>
                      </a:r>
                    </a:p>
                  </a:txBody>
                  <a:tcPr anchor="ctr"/>
                </a:tc>
                <a:tc>
                  <a:txBody>
                    <a:bodyPr/>
                    <a:lstStyle/>
                    <a:p>
                      <a:pPr algn="ctr"/>
                      <a:r>
                        <a:rPr lang="cs-CZ" sz="2400" dirty="0"/>
                        <a:t>32,9 %</a:t>
                      </a:r>
                    </a:p>
                  </a:txBody>
                  <a:tcPr anchor="ctr"/>
                </a:tc>
                <a:tc>
                  <a:txBody>
                    <a:bodyPr/>
                    <a:lstStyle/>
                    <a:p>
                      <a:pPr algn="ctr"/>
                      <a:r>
                        <a:rPr lang="cs-CZ" sz="2400" dirty="0"/>
                        <a:t>35, 1 %</a:t>
                      </a:r>
                    </a:p>
                  </a:txBody>
                  <a:tcPr anchor="ctr"/>
                </a:tc>
                <a:extLst>
                  <a:ext uri="{0D108BD9-81ED-4DB2-BD59-A6C34878D82A}">
                    <a16:rowId xmlns:a16="http://schemas.microsoft.com/office/drawing/2014/main" val="3430658889"/>
                  </a:ext>
                </a:extLst>
              </a:tr>
            </a:tbl>
          </a:graphicData>
        </a:graphic>
      </p:graphicFrame>
    </p:spTree>
    <p:extLst>
      <p:ext uri="{BB962C8B-B14F-4D97-AF65-F5344CB8AC3E}">
        <p14:creationId xmlns:p14="http://schemas.microsoft.com/office/powerpoint/2010/main" val="1010648416"/>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TotalTime>
  <Words>4126</Words>
  <Application>Microsoft Office PowerPoint</Application>
  <PresentationFormat>Předvádění na obrazovce (4:3)</PresentationFormat>
  <Paragraphs>308</Paragraphs>
  <Slides>46</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Wingdings</vt:lpstr>
      <vt:lpstr>Wingdings 3</vt:lpstr>
      <vt:lpstr>prezentace</vt:lpstr>
      <vt:lpstr>  </vt:lpstr>
      <vt:lpstr>ZÁKLADNÍ INFORMACE </vt:lpstr>
      <vt:lpstr>Historický vývoj služeb péče o děti do 3 let v České republice </vt:lpstr>
      <vt:lpstr>Historický vývoj služeb rané péče o děti v České republice</vt:lpstr>
      <vt:lpstr>Historie zařízení služeb péče o děti do 3 let v České republice</vt:lpstr>
      <vt:lpstr>Současná situace služeb péče o děti předškolního věku v ČR</vt:lpstr>
      <vt:lpstr>Služby péče o děti do zahájení povinné školní docházky v ČR</vt:lpstr>
      <vt:lpstr>Předpokládaný vývoj</vt:lpstr>
      <vt:lpstr>Zpráva Evropské komise  z roku 2018 pro českou republiku </vt:lpstr>
      <vt:lpstr>Trvání mateřské, otcovské a rodičovské dovolené ve vybraných evropských státech*</vt:lpstr>
      <vt:lpstr>Přijímání dětí do 3 let věku do předškolních zařízení v čR</vt:lpstr>
      <vt:lpstr>Důvody pro vznik mikrojeslí</vt:lpstr>
      <vt:lpstr>Důvody pro vznik mikrojeslí</vt:lpstr>
      <vt:lpstr>Důvody pro vznik mikrojeslí*</vt:lpstr>
      <vt:lpstr>Inspirace ze zahraničí</vt:lpstr>
      <vt:lpstr>Projekt mikrojesle</vt:lpstr>
      <vt:lpstr>související Projekty</vt:lpstr>
      <vt:lpstr>mikrojesle</vt:lpstr>
      <vt:lpstr>mikrojesle</vt:lpstr>
      <vt:lpstr>mikrojesle</vt:lpstr>
      <vt:lpstr>mikrojesle</vt:lpstr>
      <vt:lpstr>mikrojesle</vt:lpstr>
      <vt:lpstr>mikrojesle</vt:lpstr>
      <vt:lpstr>Vzájemná Spolupráce mezi projekty</vt:lpstr>
      <vt:lpstr>Vzájemná Spolupráce mezi projekty</vt:lpstr>
      <vt:lpstr>Co předcházelo návrhu Nové služby péče o děti v mikrojeslích </vt:lpstr>
      <vt:lpstr>Výsledky šetření</vt:lpstr>
      <vt:lpstr>Výsledky šetření</vt:lpstr>
      <vt:lpstr>Výsledky šetření</vt:lpstr>
      <vt:lpstr>Výsledky šetření</vt:lpstr>
      <vt:lpstr>Výsledky šetření</vt:lpstr>
      <vt:lpstr>Výsledky šetření</vt:lpstr>
      <vt:lpstr>Výsledky šetření</vt:lpstr>
      <vt:lpstr>Výsledky šetření</vt:lpstr>
      <vt:lpstr>Výsledky šetření</vt:lpstr>
      <vt:lpstr>Návrh nového typu služby péče o děti – mikrojesle</vt:lpstr>
      <vt:lpstr>Návrh nového typu služby péče o děti – mikrojesle</vt:lpstr>
      <vt:lpstr>Standardy kvality mikrojeslí</vt:lpstr>
      <vt:lpstr>Audit, značka kvality </vt:lpstr>
      <vt:lpstr>Návrh zákona</vt:lpstr>
      <vt:lpstr>Návrh vyhlášky k zákonu</vt:lpstr>
      <vt:lpstr>Návrh systému financování z národních zdrojů</vt:lpstr>
      <vt:lpstr>Návrh systému financování z národních zdrojů</vt:lpstr>
      <vt:lpstr>Závěrem</vt:lpstr>
      <vt:lpstr>Závěrem</vt:lpstr>
      <vt:lpstr>Za projekt „MIKROJESLE“ Děkujeme za spolupráci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Stanková Jana Mgr. (MPSV)</dc:creator>
  <cp:lastModifiedBy>Dubová Veronika Mgr. (MPSV)</cp:lastModifiedBy>
  <cp:revision>101</cp:revision>
  <dcterms:created xsi:type="dcterms:W3CDTF">2020-10-26T22:18:08Z</dcterms:created>
  <dcterms:modified xsi:type="dcterms:W3CDTF">2020-11-20T10:40:34Z</dcterms:modified>
</cp:coreProperties>
</file>