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28"/>
  </p:notesMasterIdLst>
  <p:handoutMasterIdLst>
    <p:handoutMasterId r:id="rId29"/>
  </p:handoutMasterIdLst>
  <p:sldIdLst>
    <p:sldId id="319" r:id="rId2"/>
    <p:sldId id="349" r:id="rId3"/>
    <p:sldId id="350" r:id="rId4"/>
    <p:sldId id="379" r:id="rId5"/>
    <p:sldId id="393"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Lst>
  <p:sldSz cx="9144000" cy="6858000" type="screen4x3"/>
  <p:notesSz cx="6784975" cy="9906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 uri="{2D200454-40CA-4A62-9FC3-DE9A4176ACB9}">
      <p15:notesGuideLst xmlns:p15="http://schemas.microsoft.com/office/powerpoint/2012/main">
        <p15:guide id="1" orient="horz" pos="3120">
          <p15:clr>
            <a:srgbClr val="A4A3A4"/>
          </p15:clr>
        </p15:guide>
        <p15:guide id="2" pos="21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lebovská Jiřina (MPSV)" initials="CJ(" lastIdx="2" clrIdx="0"/>
  <p:cmAuthor id="1" name="Kumová Petra Mgr. (MPSV)" initials="KP" lastIdx="2" clrIdx="1"/>
  <p:cmAuthor id="2" name="Stanková Jana Mgr. (MPSV)" initials="SJM(" lastIdx="2" clrIdx="2">
    <p:extLst>
      <p:ext uri="{19B8F6BF-5375-455C-9EA6-DF929625EA0E}">
        <p15:presenceInfo xmlns:p15="http://schemas.microsoft.com/office/powerpoint/2012/main" userId="S::jana.stankova1@mpsv.cz::b2cd0b70-f33f-4209-8919-838e43dc8698" providerId="AD"/>
      </p:ext>
    </p:extLst>
  </p:cmAuthor>
  <p:cmAuthor id="3" name="Chlebovská Jiřina Bc. (MPSV)" initials="CJB(" lastIdx="6" clrIdx="3">
    <p:extLst>
      <p:ext uri="{19B8F6BF-5375-455C-9EA6-DF929625EA0E}">
        <p15:presenceInfo xmlns:p15="http://schemas.microsoft.com/office/powerpoint/2012/main" userId="S::jirina.chlebovska@mpsv.cz::8c03ca5b-b10f-44d8-acb6-62a490266ad1" providerId="AD"/>
      </p:ext>
    </p:extLst>
  </p:cmAuthor>
  <p:cmAuthor id="4" name="Tobolka Augustová Barbora Mgr. (MPSV)" initials="TABM(" lastIdx="1" clrIdx="4">
    <p:extLst>
      <p:ext uri="{19B8F6BF-5375-455C-9EA6-DF929625EA0E}">
        <p15:presenceInfo xmlns:p15="http://schemas.microsoft.com/office/powerpoint/2012/main" userId="S::barbora.tobolka@mpsv.cz::f15dc876-8d01-474d-9fd4-2b22fc4ce2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8" autoAdjust="0"/>
    <p:restoredTop sz="77463" autoAdjust="0"/>
  </p:normalViewPr>
  <p:slideViewPr>
    <p:cSldViewPr showGuides="1">
      <p:cViewPr varScale="1">
        <p:scale>
          <a:sx n="57" d="100"/>
          <a:sy n="57" d="100"/>
        </p:scale>
        <p:origin x="1152" y="4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3954" y="-72"/>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0050" cy="4953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43338" y="0"/>
            <a:ext cx="2940050" cy="495300"/>
          </a:xfrm>
          <a:prstGeom prst="rect">
            <a:avLst/>
          </a:prstGeom>
        </p:spPr>
        <p:txBody>
          <a:bodyPr vert="horz" lIns="91440" tIns="45720" rIns="91440" bIns="45720" rtlCol="0"/>
          <a:lstStyle>
            <a:lvl1pPr algn="r">
              <a:defRPr sz="1200"/>
            </a:lvl1pPr>
          </a:lstStyle>
          <a:p>
            <a:fld id="{43F4301F-7F47-460B-B3C0-FA0EDF9A16DE}" type="datetimeFigureOut">
              <a:rPr lang="cs-CZ" smtClean="0"/>
              <a:t>23.11.2020</a:t>
            </a:fld>
            <a:endParaRPr lang="cs-CZ" dirty="0"/>
          </a:p>
        </p:txBody>
      </p:sp>
      <p:sp>
        <p:nvSpPr>
          <p:cNvPr id="4" name="Zástupný symbol pro zápatí 3"/>
          <p:cNvSpPr>
            <a:spLocks noGrp="1"/>
          </p:cNvSpPr>
          <p:nvPr>
            <p:ph type="ftr" sz="quarter" idx="2"/>
          </p:nvPr>
        </p:nvSpPr>
        <p:spPr>
          <a:xfrm>
            <a:off x="0" y="9409113"/>
            <a:ext cx="2940050" cy="4953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3338" y="9409113"/>
            <a:ext cx="2940050" cy="495300"/>
          </a:xfrm>
          <a:prstGeom prst="rect">
            <a:avLst/>
          </a:prstGeom>
        </p:spPr>
        <p:txBody>
          <a:bodyPr vert="horz" lIns="91440" tIns="45720" rIns="91440" bIns="45720" rtlCol="0" anchor="b"/>
          <a:lstStyle>
            <a:lvl1pPr algn="r">
              <a:defRPr sz="1200"/>
            </a:lvl1pPr>
          </a:lstStyle>
          <a:p>
            <a:fld id="{51333B1F-64EA-4859-BADC-C33C4A1A5EEB}" type="slidenum">
              <a:rPr lang="cs-CZ" smtClean="0"/>
              <a:t>‹#›</a:t>
            </a:fld>
            <a:endParaRPr lang="cs-CZ" dirty="0"/>
          </a:p>
        </p:txBody>
      </p:sp>
    </p:spTree>
    <p:extLst>
      <p:ext uri="{BB962C8B-B14F-4D97-AF65-F5344CB8AC3E}">
        <p14:creationId xmlns:p14="http://schemas.microsoft.com/office/powerpoint/2010/main" val="1668969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43249" y="0"/>
            <a:ext cx="2940156" cy="495300"/>
          </a:xfrm>
          <a:prstGeom prst="rect">
            <a:avLst/>
          </a:prstGeom>
        </p:spPr>
        <p:txBody>
          <a:bodyPr vert="horz" lIns="91440" tIns="45720" rIns="91440" bIns="45720" rtlCol="0"/>
          <a:lstStyle>
            <a:lvl1pPr algn="r">
              <a:defRPr sz="1200"/>
            </a:lvl1pPr>
          </a:lstStyle>
          <a:p>
            <a:fld id="{703916EA-B297-4F0B-851D-BD5704B201B7}" type="datetimeFigureOut">
              <a:rPr lang="cs-CZ" smtClean="0"/>
              <a:pPr/>
              <a:t>23.11.2020</a:t>
            </a:fld>
            <a:endParaRPr lang="cs-CZ" dirty="0"/>
          </a:p>
        </p:txBody>
      </p:sp>
      <p:sp>
        <p:nvSpPr>
          <p:cNvPr id="4" name="Zástupný symbol pro obrázek snímku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8498" y="4705350"/>
            <a:ext cx="5427980" cy="44577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08981"/>
            <a:ext cx="2940156" cy="4953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43249" y="9408981"/>
            <a:ext cx="2940156" cy="495300"/>
          </a:xfrm>
          <a:prstGeom prst="rect">
            <a:avLst/>
          </a:prstGeom>
        </p:spPr>
        <p:txBody>
          <a:bodyPr vert="horz" lIns="91440" tIns="45720" rIns="91440" bIns="45720" rtlCol="0" anchor="b"/>
          <a:lstStyle>
            <a:lvl1pPr algn="r">
              <a:defRPr sz="1200"/>
            </a:lvl1pPr>
          </a:lstStyle>
          <a:p>
            <a:fld id="{53FB31FA-E905-4016-9D4B-970DF0C7EE08}" type="slidenum">
              <a:rPr lang="cs-CZ" smtClean="0"/>
              <a:pPr/>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arodnikvalifikace.cz/kvalifikace-550-Chuva_pro_deti_do_zahajeni_povinne_skolni_dochazky/revize-2564"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mpsv.cz/web/cz/ke-stazeni-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Zdroj: </a:t>
            </a:r>
            <a:r>
              <a:rPr lang="cs-CZ" sz="1200" kern="1200" dirty="0">
                <a:solidFill>
                  <a:schemeClr val="tx1"/>
                </a:solidFill>
                <a:effectLst/>
                <a:latin typeface="+mn-lt"/>
                <a:ea typeface="+mn-ea"/>
                <a:cs typeface="+mn-cs"/>
              </a:rPr>
              <a:t>Barvíková a kol., 2018. Průzkum veřejného mínění na vybudování tzv. mikrojeslí a umisťování dětí mladších tří let do takovéhoto zařízení služeb péče o dítě: Souhrnná zpráva. </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3</a:t>
            </a:fld>
            <a:endParaRPr lang="cs-CZ" dirty="0"/>
          </a:p>
        </p:txBody>
      </p:sp>
    </p:spTree>
    <p:extLst>
      <p:ext uri="{BB962C8B-B14F-4D97-AF65-F5344CB8AC3E}">
        <p14:creationId xmlns:p14="http://schemas.microsoft.com/office/powerpoint/2010/main" val="257305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13</a:t>
            </a:fld>
            <a:endParaRPr lang="cs-CZ" dirty="0"/>
          </a:p>
        </p:txBody>
      </p:sp>
    </p:spTree>
    <p:extLst>
      <p:ext uri="{BB962C8B-B14F-4D97-AF65-F5344CB8AC3E}">
        <p14:creationId xmlns:p14="http://schemas.microsoft.com/office/powerpoint/2010/main" val="420911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r>
              <a:rPr lang="cs-CZ" sz="1200" kern="1200" dirty="0">
                <a:solidFill>
                  <a:schemeClr val="tx1"/>
                </a:solidFill>
                <a:effectLst/>
                <a:latin typeface="+mn-lt"/>
                <a:ea typeface="+mn-ea"/>
                <a:cs typeface="+mn-cs"/>
              </a:rPr>
              <a:t>Grůzová, L. 2018. Péče a výchova v raném věku-návrh řešení pro zkvalitnění přípravy pečujících osob.</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14</a:t>
            </a:fld>
            <a:endParaRPr lang="cs-CZ" dirty="0"/>
          </a:p>
        </p:txBody>
      </p:sp>
    </p:spTree>
    <p:extLst>
      <p:ext uri="{BB962C8B-B14F-4D97-AF65-F5344CB8AC3E}">
        <p14:creationId xmlns:p14="http://schemas.microsoft.com/office/powerpoint/2010/main" val="100098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kern="1200" dirty="0">
                <a:solidFill>
                  <a:schemeClr val="tx1"/>
                </a:solidFill>
                <a:effectLst/>
                <a:latin typeface="+mn-lt"/>
                <a:ea typeface="+mn-ea"/>
                <a:cs typeface="+mn-cs"/>
              </a:rPr>
              <a:t>Grůzová, L. 2018. Péče a výchova v raném věku-návrh řešení pro zkvalitnění přípravy pečujících osob.</a:t>
            </a:r>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15</a:t>
            </a:fld>
            <a:endParaRPr lang="cs-CZ" dirty="0"/>
          </a:p>
        </p:txBody>
      </p:sp>
    </p:spTree>
    <p:extLst>
      <p:ext uri="{BB962C8B-B14F-4D97-AF65-F5344CB8AC3E}">
        <p14:creationId xmlns:p14="http://schemas.microsoft.com/office/powerpoint/2010/main" val="377058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sz="1200" kern="1200" dirty="0">
                <a:solidFill>
                  <a:schemeClr val="tx1"/>
                </a:solidFill>
                <a:effectLst/>
                <a:latin typeface="+mn-lt"/>
                <a:ea typeface="+mn-ea"/>
                <a:cs typeface="+mn-cs"/>
              </a:rPr>
              <a:t>Grůzová, L. 2018. Péče a výchova v raném věku-návrh řešení pro zkvalitnění přípravy pečujících osob.</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16</a:t>
            </a:fld>
            <a:endParaRPr lang="cs-CZ" dirty="0"/>
          </a:p>
        </p:txBody>
      </p:sp>
    </p:spTree>
    <p:extLst>
      <p:ext uri="{BB962C8B-B14F-4D97-AF65-F5344CB8AC3E}">
        <p14:creationId xmlns:p14="http://schemas.microsoft.com/office/powerpoint/2010/main" val="1318661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sz="1200" kern="1200" dirty="0">
                <a:solidFill>
                  <a:schemeClr val="tx1"/>
                </a:solidFill>
                <a:effectLst/>
                <a:latin typeface="+mn-lt"/>
                <a:ea typeface="+mn-ea"/>
                <a:cs typeface="+mn-cs"/>
              </a:rPr>
              <a:t>Grůzová, L. 2018. Péče a výchova v raném věku-návrh řešení pro zkvalitnění přípravy pečujících osob.</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17</a:t>
            </a:fld>
            <a:endParaRPr lang="cs-CZ" dirty="0"/>
          </a:p>
        </p:txBody>
      </p:sp>
    </p:spTree>
    <p:extLst>
      <p:ext uri="{BB962C8B-B14F-4D97-AF65-F5344CB8AC3E}">
        <p14:creationId xmlns:p14="http://schemas.microsoft.com/office/powerpoint/2010/main" val="76808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kern="1200" dirty="0">
                <a:solidFill>
                  <a:schemeClr val="tx1"/>
                </a:solidFill>
                <a:effectLst/>
                <a:latin typeface="+mn-lt"/>
                <a:ea typeface="+mn-ea"/>
                <a:cs typeface="+mn-cs"/>
              </a:rPr>
              <a:t>* </a:t>
            </a:r>
            <a:r>
              <a:rPr lang="cs-CZ" sz="1200" u="sng" kern="1200" dirty="0">
                <a:solidFill>
                  <a:schemeClr val="tx1"/>
                </a:solidFill>
                <a:effectLst/>
                <a:latin typeface="+mn-lt"/>
                <a:ea typeface="+mn-ea"/>
                <a:cs typeface="+mn-cs"/>
                <a:hlinkClick r:id="rId3"/>
              </a:rPr>
              <a:t>https://www.narodnikvalifikace.cz/kvalifikace-550-Chuva_pro_deti_do_zahajeni_povinne_skolni_dochazky/revize-2564</a:t>
            </a:r>
            <a:r>
              <a:rPr lang="cs-CZ" sz="1200" u="sng" kern="1200" dirty="0">
                <a:solidFill>
                  <a:schemeClr val="tx1"/>
                </a:solidFill>
                <a:effectLst/>
                <a:latin typeface="+mn-lt"/>
                <a:ea typeface="+mn-ea"/>
                <a:cs typeface="+mn-cs"/>
              </a:rPr>
              <a:t>.</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kern="1200" dirty="0">
                <a:solidFill>
                  <a:schemeClr val="tx1"/>
                </a:solidFill>
                <a:effectLst/>
                <a:latin typeface="+mn-lt"/>
                <a:ea typeface="+mn-ea"/>
                <a:cs typeface="+mn-cs"/>
              </a:rPr>
              <a:t>** Od této doby byl hodnoticí standard dvakrát revidován.</a:t>
            </a:r>
          </a:p>
          <a:p>
            <a:pPr marL="0" indent="0">
              <a:buFont typeface="Arial" panose="020B0604020202020204" pitchFamily="34" charset="0"/>
              <a:buNone/>
            </a:pPr>
            <a:r>
              <a:rPr lang="cs-CZ" sz="1200" kern="1200" dirty="0">
                <a:solidFill>
                  <a:schemeClr val="tx1"/>
                </a:solidFill>
                <a:effectLst/>
                <a:latin typeface="+mn-lt"/>
                <a:ea typeface="+mn-ea"/>
                <a:cs typeface="+mn-cs"/>
              </a:rPr>
              <a:t>*** </a:t>
            </a:r>
            <a:r>
              <a:rPr lang="cs-CZ" sz="1200" u="sng" kern="1200" dirty="0">
                <a:solidFill>
                  <a:schemeClr val="tx1"/>
                </a:solidFill>
                <a:effectLst/>
                <a:latin typeface="+mn-lt"/>
                <a:ea typeface="+mn-ea"/>
                <a:cs typeface="+mn-cs"/>
                <a:hlinkClick r:id="rId4"/>
              </a:rPr>
              <a:t>https://www.mpsv.cz/web/cz/ke-stazeni-1</a:t>
            </a:r>
            <a:r>
              <a:rPr lang="cs-CZ" sz="1200" kern="1200" dirty="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20</a:t>
            </a:fld>
            <a:endParaRPr lang="cs-CZ" dirty="0"/>
          </a:p>
        </p:txBody>
      </p:sp>
    </p:spTree>
    <p:extLst>
      <p:ext uri="{BB962C8B-B14F-4D97-AF65-F5344CB8AC3E}">
        <p14:creationId xmlns:p14="http://schemas.microsoft.com/office/powerpoint/2010/main" val="355147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sz="1200" kern="1200" dirty="0">
                <a:solidFill>
                  <a:schemeClr val="tx1"/>
                </a:solidFill>
                <a:effectLst/>
                <a:latin typeface="+mn-lt"/>
                <a:ea typeface="+mn-ea"/>
                <a:cs typeface="+mn-cs"/>
              </a:rPr>
              <a:t>Členky odborné platformy- PhDr. Jana Kropáčková, Ph.D., Mgr. Hana Splavcová, Mgr. Petra Michalová, Mgr. Regina Dlouhá, Mgr. Alice Třísková, Ing. Zora Husová, Mgr. Eva Kopečná, Mgr. Jana Paloncyová, PhD., Mgr. Jana Barvíková, Ph.D., Mgr. et Mgr. Lucie Grůzová, Mgr. Iveta Schagererová.</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21</a:t>
            </a:fld>
            <a:endParaRPr lang="cs-CZ" dirty="0"/>
          </a:p>
        </p:txBody>
      </p:sp>
    </p:spTree>
    <p:extLst>
      <p:ext uri="{BB962C8B-B14F-4D97-AF65-F5344CB8AC3E}">
        <p14:creationId xmlns:p14="http://schemas.microsoft.com/office/powerpoint/2010/main" val="39787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r>
              <a:rPr lang="cs-CZ" sz="1200" kern="1200" dirty="0">
                <a:solidFill>
                  <a:schemeClr val="tx1"/>
                </a:solidFill>
                <a:effectLst/>
                <a:latin typeface="+mn-lt"/>
                <a:ea typeface="+mn-ea"/>
                <a:cs typeface="+mn-cs"/>
              </a:rPr>
              <a:t>Členky odborné platformy: PhDr. Jana Kropáčková, Ph.D., Mgr. Hana Splavcová, Mgr. Petra Michalová, Mgr. Regina Dlouhá, Mgr. Alice Třísková, Ing. Zora Husová, Mgr. Eva Kopečná, Mgr. Jana Paloncyová, PhD., Mgr. Jana Barvíková, Ph.D., Mgr. et Mgr. Lucie Grůzová, Mgr. Iveta Schagererová.</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22</a:t>
            </a:fld>
            <a:endParaRPr lang="cs-CZ" dirty="0"/>
          </a:p>
        </p:txBody>
      </p:sp>
    </p:spTree>
    <p:extLst>
      <p:ext uri="{BB962C8B-B14F-4D97-AF65-F5344CB8AC3E}">
        <p14:creationId xmlns:p14="http://schemas.microsoft.com/office/powerpoint/2010/main" val="622567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Návrh zákona o poskytování služby péče o dítě v mikrojeslích.</a:t>
            </a: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23</a:t>
            </a:fld>
            <a:endParaRPr lang="cs-CZ" dirty="0"/>
          </a:p>
        </p:txBody>
      </p:sp>
    </p:spTree>
    <p:extLst>
      <p:ext uri="{BB962C8B-B14F-4D97-AF65-F5344CB8AC3E}">
        <p14:creationId xmlns:p14="http://schemas.microsoft.com/office/powerpoint/2010/main" val="359259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25</a:t>
            </a:fld>
            <a:endParaRPr lang="cs-CZ" dirty="0"/>
          </a:p>
        </p:txBody>
      </p:sp>
    </p:spTree>
    <p:extLst>
      <p:ext uri="{BB962C8B-B14F-4D97-AF65-F5344CB8AC3E}">
        <p14:creationId xmlns:p14="http://schemas.microsoft.com/office/powerpoint/2010/main" val="112480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r>
              <a:rPr lang="cs-CZ" sz="1200" kern="1200" dirty="0">
                <a:solidFill>
                  <a:schemeClr val="tx1"/>
                </a:solidFill>
                <a:effectLst/>
                <a:latin typeface="+mn-lt"/>
                <a:ea typeface="+mn-ea"/>
                <a:cs typeface="+mn-cs"/>
              </a:rPr>
              <a:t>Zákon č. 561/2004 Sb., o předškolním, základním, středním, vyšším odborném a jiném vzdělávání.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 Podle § 7 odst. 7 zákona č. 561/2004 Sb., o předškolním, základním, středním, vyšším odborném a jiném vzdělávání.</a:t>
            </a:r>
          </a:p>
          <a:p>
            <a:r>
              <a:rPr lang="cs-CZ" sz="1200" kern="1200" dirty="0">
                <a:solidFill>
                  <a:schemeClr val="tx1"/>
                </a:solidFill>
                <a:effectLst/>
                <a:latin typeface="+mn-lt"/>
                <a:ea typeface="+mn-ea"/>
                <a:cs typeface="+mn-cs"/>
              </a:rPr>
              <a:t>*** V případě financování z projektu v rámci OP VVV (Operační program Výzkum, vývoj a vzdělávání MŠMT).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4</a:t>
            </a:fld>
            <a:endParaRPr lang="cs-CZ" dirty="0"/>
          </a:p>
        </p:txBody>
      </p:sp>
    </p:spTree>
    <p:extLst>
      <p:ext uri="{BB962C8B-B14F-4D97-AF65-F5344CB8AC3E}">
        <p14:creationId xmlns:p14="http://schemas.microsoft.com/office/powerpoint/2010/main" val="94025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sz="1200" kern="1200" dirty="0">
                <a:solidFill>
                  <a:schemeClr val="tx1"/>
                </a:solidFill>
                <a:effectLst/>
                <a:latin typeface="+mn-lt"/>
                <a:ea typeface="+mn-ea"/>
                <a:cs typeface="+mn-cs"/>
              </a:rPr>
              <a:t>Zákon č. 561/2004 Sb., o předškolním, základním, středním, vyšším odborném a jiném vzdělávání.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sz="1200" kern="1200" dirty="0">
                <a:solidFill>
                  <a:schemeClr val="tx1"/>
                </a:solidFill>
                <a:effectLst/>
                <a:latin typeface="+mn-lt"/>
                <a:ea typeface="+mn-ea"/>
                <a:cs typeface="+mn-cs"/>
              </a:rPr>
              <a:t>Vyhláška č. 280/2016 Sb., kterou se mění vyhláška č. 14/2005 Sb., o předškolním vzdělávání, ve znění pozdějších předpisů, a některé další vyhlášky.</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5</a:t>
            </a:fld>
            <a:endParaRPr lang="cs-CZ" dirty="0"/>
          </a:p>
        </p:txBody>
      </p:sp>
    </p:spTree>
    <p:extLst>
      <p:ext uri="{BB962C8B-B14F-4D97-AF65-F5344CB8AC3E}">
        <p14:creationId xmlns:p14="http://schemas.microsoft.com/office/powerpoint/2010/main" val="92398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 Odbornou kvalifikaci stanovuje § 5 zákona č. 247/2014 Sb., </a:t>
            </a:r>
            <a:r>
              <a:rPr lang="cs-CZ" sz="1200" dirty="0"/>
              <a:t>o poskytování služby péče o dítě v dětské skupině a o změně souvisejících zákonů.</a:t>
            </a:r>
            <a:endParaRPr lang="cs-CZ" dirty="0"/>
          </a:p>
          <a:p>
            <a:pPr marL="0" indent="0">
              <a:buFont typeface="Arial" panose="020B0604020202020204" pitchFamily="34" charset="0"/>
              <a:buNone/>
            </a:pPr>
            <a:r>
              <a:rPr lang="cs-CZ" dirty="0"/>
              <a:t>** Počet k 6. 11. 2020.</a:t>
            </a: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a:t>
            </a:fld>
            <a:endParaRPr lang="cs-CZ" dirty="0"/>
          </a:p>
        </p:txBody>
      </p:sp>
    </p:spTree>
    <p:extLst>
      <p:ext uri="{BB962C8B-B14F-4D97-AF65-F5344CB8AC3E}">
        <p14:creationId xmlns:p14="http://schemas.microsoft.com/office/powerpoint/2010/main" val="41456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Počet k 13. 11. 2020.</a:t>
            </a: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7</a:t>
            </a:fld>
            <a:endParaRPr lang="cs-CZ" dirty="0"/>
          </a:p>
        </p:txBody>
      </p:sp>
    </p:spTree>
    <p:extLst>
      <p:ext uri="{BB962C8B-B14F-4D97-AF65-F5344CB8AC3E}">
        <p14:creationId xmlns:p14="http://schemas.microsoft.com/office/powerpoint/2010/main" val="157559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kern="1200" dirty="0">
                <a:solidFill>
                  <a:schemeClr val="tx1"/>
                </a:solidFill>
                <a:effectLst/>
                <a:latin typeface="+mn-lt"/>
                <a:ea typeface="+mn-ea"/>
                <a:cs typeface="+mn-cs"/>
              </a:rPr>
              <a:t>* Zákon č. 455/1991 Sb., o živnostenském podnikání (živnostenský zákon).</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8</a:t>
            </a:fld>
            <a:endParaRPr lang="cs-CZ" dirty="0"/>
          </a:p>
        </p:txBody>
      </p:sp>
    </p:spTree>
    <p:extLst>
      <p:ext uri="{BB962C8B-B14F-4D97-AF65-F5344CB8AC3E}">
        <p14:creationId xmlns:p14="http://schemas.microsoft.com/office/powerpoint/2010/main" val="140458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9</a:t>
            </a:fld>
            <a:endParaRPr lang="cs-CZ" dirty="0"/>
          </a:p>
        </p:txBody>
      </p:sp>
    </p:spTree>
    <p:extLst>
      <p:ext uri="{BB962C8B-B14F-4D97-AF65-F5344CB8AC3E}">
        <p14:creationId xmlns:p14="http://schemas.microsoft.com/office/powerpoint/2010/main" val="268983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r>
              <a:rPr lang="cs-CZ" sz="1200" kern="1200" dirty="0">
                <a:solidFill>
                  <a:schemeClr val="tx1"/>
                </a:solidFill>
                <a:effectLst/>
                <a:latin typeface="+mn-lt"/>
                <a:ea typeface="+mn-ea"/>
                <a:cs typeface="+mn-cs"/>
              </a:rPr>
              <a:t>Kompetence upraveny podle Vašutové, 2001, Horké, 2005, Grůzové a Syslové, 2015.</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11</a:t>
            </a:fld>
            <a:endParaRPr lang="cs-CZ" dirty="0"/>
          </a:p>
        </p:txBody>
      </p:sp>
    </p:spTree>
    <p:extLst>
      <p:ext uri="{BB962C8B-B14F-4D97-AF65-F5344CB8AC3E}">
        <p14:creationId xmlns:p14="http://schemas.microsoft.com/office/powerpoint/2010/main" val="238954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r>
              <a:rPr lang="cs-CZ" dirty="0"/>
              <a:t>*  Byly analyzovány obory:</a:t>
            </a:r>
          </a:p>
          <a:p>
            <a:pPr marL="171450" indent="-171450">
              <a:buFont typeface="Arial" panose="020B0604020202020204" pitchFamily="34" charset="0"/>
              <a:buChar char="•"/>
            </a:pPr>
            <a:r>
              <a:rPr lang="cs-CZ" dirty="0"/>
              <a:t>středních škol (</a:t>
            </a:r>
            <a:r>
              <a:rPr lang="cs-CZ" sz="1200" kern="1200" dirty="0">
                <a:solidFill>
                  <a:schemeClr val="tx1"/>
                </a:solidFill>
                <a:effectLst/>
                <a:latin typeface="+mn-lt"/>
                <a:ea typeface="+mn-ea"/>
                <a:cs typeface="+mn-cs"/>
              </a:rPr>
              <a:t>Předškolní a mimoškolní pedagogika 75-31-M/01, Sociální činnost 75-41-M/01, Zdravotnický asistent 53-41-M/01);</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vyšších odborných škol (Předškolní a mimoškolní pedagogika 7531N, Sociální práce a sociální pedagogika 75-32-N, Diplomovaná všeobecná sestra 5321N);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vysokých škol (</a:t>
            </a:r>
            <a:r>
              <a:rPr lang="cs-CZ" sz="1200" kern="1200" dirty="0">
                <a:solidFill>
                  <a:schemeClr val="tx1"/>
                </a:solidFill>
                <a:effectLst/>
                <a:latin typeface="+mn-lt"/>
                <a:ea typeface="+mn-ea"/>
                <a:cs typeface="+mn-cs"/>
              </a:rPr>
              <a:t>Učitelství pro mateřské školy MŠ, Sociální pedagogika B-PD SOVC, Speciální pedagogika B-SPD SPZP, Ošetřovatelství B 5 4 3 1 B-O S, Všeobecné lékařství M 5 1 0 3 M-V L).</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12</a:t>
            </a:fld>
            <a:endParaRPr lang="cs-CZ" dirty="0"/>
          </a:p>
        </p:txBody>
      </p:sp>
    </p:spTree>
    <p:extLst>
      <p:ext uri="{BB962C8B-B14F-4D97-AF65-F5344CB8AC3E}">
        <p14:creationId xmlns:p14="http://schemas.microsoft.com/office/powerpoint/2010/main" val="427031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dirty="0"/>
              <a:t>Kliknutím lze upravit styl.</a:t>
            </a:r>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Obrázek 16">
            <a:extLst>
              <a:ext uri="{FF2B5EF4-FFF2-40B4-BE49-F238E27FC236}">
                <a16:creationId xmlns:a16="http://schemas.microsoft.com/office/drawing/2014/main" id="{7B0578D8-46BF-4BF7-9994-A274EB88E1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084" y="288651"/>
            <a:ext cx="7833716" cy="641782"/>
          </a:xfrm>
          <a:prstGeom prst="rect">
            <a:avLst/>
          </a:prstGeom>
        </p:spPr>
      </p:pic>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alpha val="66000"/>
          </a:schemeClr>
        </a:solidFill>
        <a:effectLst/>
      </p:bgPr>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sldNum="0"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CC509C3-608D-4030-A2F3-A260E817CF02}"/>
              </a:ext>
            </a:extLst>
          </p:cNvPr>
          <p:cNvPicPr/>
          <p:nvPr/>
        </p:nvPicPr>
        <p:blipFill>
          <a:blip r:embed="rId2" cstate="print">
            <a:alphaModFix amt="70000"/>
            <a:extLst>
              <a:ext uri="{BEBA8EAE-BF5A-486C-A8C5-ECC9F3942E4B}">
                <a14:imgProps xmlns:a14="http://schemas.microsoft.com/office/drawing/2010/main">
                  <a14:imgLayer r:embed="rId3">
                    <a14:imgEffect>
                      <a14:colorTemperature colorTemp="6379"/>
                    </a14:imgEffect>
                    <a14:imgEffect>
                      <a14:saturation sat="97000"/>
                    </a14:imgEffect>
                  </a14:imgLayer>
                </a14:imgProps>
              </a:ext>
              <a:ext uri="{28A0092B-C50C-407E-A947-70E740481C1C}">
                <a14:useLocalDpi xmlns:a14="http://schemas.microsoft.com/office/drawing/2010/main" val="0"/>
              </a:ext>
            </a:extLst>
          </a:blip>
          <a:stretch>
            <a:fillRect/>
          </a:stretch>
        </p:blipFill>
        <p:spPr bwMode="auto">
          <a:xfrm>
            <a:off x="7324596" y="260648"/>
            <a:ext cx="1261944" cy="690245"/>
          </a:xfrm>
          <a:prstGeom prst="rect">
            <a:avLst/>
          </a:prstGeom>
          <a:solidFill>
            <a:schemeClr val="bg2">
              <a:lumMod val="90000"/>
            </a:schemeClr>
          </a:solidFill>
          <a:ln>
            <a:noFill/>
          </a:ln>
        </p:spPr>
      </p:pic>
      <p:sp>
        <p:nvSpPr>
          <p:cNvPr id="2" name="Nadpis 1"/>
          <p:cNvSpPr>
            <a:spLocks noGrp="1"/>
          </p:cNvSpPr>
          <p:nvPr>
            <p:ph type="title"/>
          </p:nvPr>
        </p:nvSpPr>
        <p:spPr>
          <a:xfrm>
            <a:off x="683568" y="2276872"/>
            <a:ext cx="7272000" cy="1512168"/>
          </a:xfrm>
        </p:spPr>
        <p:txBody>
          <a:bodyPr/>
          <a:lstStyle/>
          <a:p>
            <a:pPr algn="ctr"/>
            <a:r>
              <a:rPr lang="cs-CZ" sz="4800" dirty="0"/>
              <a:t/>
            </a:r>
            <a:br>
              <a:rPr lang="cs-CZ" sz="4800" dirty="0"/>
            </a:br>
            <a:r>
              <a:rPr lang="cs-CZ" sz="1800" b="0" kern="1200" dirty="0">
                <a:solidFill>
                  <a:schemeClr val="tx1"/>
                </a:solidFill>
                <a:latin typeface="+mn-lt"/>
                <a:ea typeface="+mn-ea"/>
                <a:cs typeface="+mn-cs"/>
              </a:rPr>
              <a:t/>
            </a:r>
            <a:br>
              <a:rPr lang="cs-CZ" sz="1800" b="0" kern="1200" dirty="0">
                <a:solidFill>
                  <a:schemeClr val="tx1"/>
                </a:solidFill>
                <a:latin typeface="+mn-lt"/>
                <a:ea typeface="+mn-ea"/>
                <a:cs typeface="+mn-cs"/>
              </a:rPr>
            </a:br>
            <a:endParaRPr lang="cs-CZ" sz="4800" dirty="0"/>
          </a:p>
        </p:txBody>
      </p:sp>
      <p:sp>
        <p:nvSpPr>
          <p:cNvPr id="4" name="Zástupný symbol pro text 3"/>
          <p:cNvSpPr>
            <a:spLocks noGrp="1"/>
          </p:cNvSpPr>
          <p:nvPr>
            <p:ph type="body" sz="quarter" idx="14"/>
          </p:nvPr>
        </p:nvSpPr>
        <p:spPr>
          <a:xfrm>
            <a:off x="395536" y="5013176"/>
            <a:ext cx="8316456" cy="1080120"/>
          </a:xfrm>
        </p:spPr>
        <p:txBody>
          <a:bodyPr/>
          <a:lstStyle/>
          <a:p>
            <a:pPr algn="just"/>
            <a:r>
              <a:rPr lang="cs-CZ" sz="1400" dirty="0"/>
              <a:t>Projekt „Podpora implementace služby péče o děti od šesti měsíců do čtyř let v tzv. mikrojeslích a pilotní ověření služby“ </a:t>
            </a:r>
            <a:r>
              <a:rPr lang="cs-CZ" altLang="cs-CZ" sz="1400" dirty="0"/>
              <a:t>(reg. č. </a:t>
            </a:r>
            <a:r>
              <a:rPr lang="cs-CZ" sz="1400" dirty="0"/>
              <a:t>CZ.03.1.51/0.0/0.0/15_009/0000858) je financován z Operačního programu Zaměstnanost a státního rozpočtu.</a:t>
            </a:r>
          </a:p>
          <a:p>
            <a:endParaRPr lang="cs-CZ" sz="1100" dirty="0"/>
          </a:p>
        </p:txBody>
      </p:sp>
      <p:sp>
        <p:nvSpPr>
          <p:cNvPr id="5" name="Zástupný symbol pro text 3">
            <a:extLst>
              <a:ext uri="{FF2B5EF4-FFF2-40B4-BE49-F238E27FC236}">
                <a16:creationId xmlns:a16="http://schemas.microsoft.com/office/drawing/2014/main" id="{592CB70C-017A-45DA-BA21-215C75C3CE3C}"/>
              </a:ext>
            </a:extLst>
          </p:cNvPr>
          <p:cNvSpPr txBox="1">
            <a:spLocks/>
          </p:cNvSpPr>
          <p:nvPr/>
        </p:nvSpPr>
        <p:spPr>
          <a:xfrm>
            <a:off x="665800" y="2312876"/>
            <a:ext cx="7812400" cy="2232248"/>
          </a:xfrm>
          <a:prstGeom prst="rect">
            <a:avLst/>
          </a:prstGeom>
        </p:spPr>
        <p:txBody>
          <a:bodyPr vert="horz" lIns="36000" tIns="0" rIns="36000" bIns="0" rtlCol="0" anchor="ctr" anchorCtr="0">
            <a:no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2800" b="1" dirty="0"/>
              <a:t>Revize a komplexní návrh systému vzdělávání pečující osoby</a:t>
            </a:r>
          </a:p>
        </p:txBody>
      </p:sp>
    </p:spTree>
    <p:extLst>
      <p:ext uri="{BB962C8B-B14F-4D97-AF65-F5344CB8AC3E}">
        <p14:creationId xmlns:p14="http://schemas.microsoft.com/office/powerpoint/2010/main" val="377729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23793E-4135-4C18-9B21-D9194A339395}"/>
              </a:ext>
            </a:extLst>
          </p:cNvPr>
          <p:cNvSpPr>
            <a:spLocks noGrp="1"/>
          </p:cNvSpPr>
          <p:nvPr>
            <p:ph type="title"/>
          </p:nvPr>
        </p:nvSpPr>
        <p:spPr/>
        <p:txBody>
          <a:bodyPr/>
          <a:lstStyle/>
          <a:p>
            <a:r>
              <a:rPr lang="cs-CZ" dirty="0"/>
              <a:t>Služby péče o děti do zahájení povinné školní docházky</a:t>
            </a:r>
          </a:p>
        </p:txBody>
      </p:sp>
      <p:sp>
        <p:nvSpPr>
          <p:cNvPr id="3" name="Zástupný obsah 2">
            <a:extLst>
              <a:ext uri="{FF2B5EF4-FFF2-40B4-BE49-F238E27FC236}">
                <a16:creationId xmlns:a16="http://schemas.microsoft.com/office/drawing/2014/main" id="{0C4AABC1-8494-41F6-ABB8-706E4C844A02}"/>
              </a:ext>
            </a:extLst>
          </p:cNvPr>
          <p:cNvSpPr>
            <a:spLocks noGrp="1"/>
          </p:cNvSpPr>
          <p:nvPr>
            <p:ph idx="1"/>
          </p:nvPr>
        </p:nvSpPr>
        <p:spPr>
          <a:xfrm>
            <a:off x="360000" y="1340768"/>
            <a:ext cx="8433271" cy="5256584"/>
          </a:xfrm>
        </p:spPr>
        <p:txBody>
          <a:bodyPr/>
          <a:lstStyle/>
          <a:p>
            <a:pPr marL="0" indent="0" algn="just">
              <a:buNone/>
            </a:pPr>
            <a:r>
              <a:rPr lang="cs-CZ" dirty="0"/>
              <a:t>Obor činnosti č. 79 volné živnosti: „</a:t>
            </a:r>
            <a:r>
              <a:rPr lang="cs-CZ" b="1" dirty="0"/>
              <a:t>Poskytování služeb pro rodinu a domácnost</a:t>
            </a:r>
            <a:r>
              <a:rPr lang="cs-CZ" dirty="0"/>
              <a:t>“</a:t>
            </a:r>
          </a:p>
          <a:p>
            <a:pPr algn="just">
              <a:buFont typeface="Wingdings" panose="05000000000000000000" pitchFamily="2" charset="2"/>
              <a:buChar char="l"/>
            </a:pPr>
            <a:r>
              <a:rPr lang="cs-CZ" dirty="0"/>
              <a:t>Individuální péče o děti </a:t>
            </a:r>
            <a:r>
              <a:rPr lang="cs-CZ" b="1" dirty="0"/>
              <a:t>nad </a:t>
            </a:r>
            <a:r>
              <a:rPr lang="cs-CZ" b="1" dirty="0" smtClean="0"/>
              <a:t>3 </a:t>
            </a:r>
            <a:r>
              <a:rPr lang="cs-CZ" b="1" dirty="0"/>
              <a:t>roky v rodinách</a:t>
            </a:r>
            <a:r>
              <a:rPr lang="cs-CZ" dirty="0"/>
              <a:t>.</a:t>
            </a:r>
          </a:p>
          <a:p>
            <a:pPr algn="just">
              <a:buFont typeface="Wingdings" panose="05000000000000000000" pitchFamily="2" charset="2"/>
              <a:buChar char="l"/>
            </a:pPr>
            <a:r>
              <a:rPr lang="cs-CZ" b="1" dirty="0"/>
              <a:t>Příležitostné krátkodobé </a:t>
            </a:r>
            <a:r>
              <a:rPr lang="cs-CZ" dirty="0"/>
              <a:t>hlídání dětí </a:t>
            </a:r>
            <a:r>
              <a:rPr lang="cs-CZ" b="1" dirty="0"/>
              <a:t>do </a:t>
            </a:r>
            <a:r>
              <a:rPr lang="cs-CZ" b="1" dirty="0" smtClean="0"/>
              <a:t>3 </a:t>
            </a:r>
            <a:r>
              <a:rPr lang="cs-CZ" b="1" dirty="0"/>
              <a:t>let</a:t>
            </a:r>
            <a:r>
              <a:rPr lang="cs-CZ" dirty="0"/>
              <a:t>.</a:t>
            </a:r>
          </a:p>
          <a:p>
            <a:pPr algn="just">
              <a:buFont typeface="Wingdings" panose="05000000000000000000" pitchFamily="2" charset="2"/>
              <a:buChar char="l"/>
            </a:pPr>
            <a:r>
              <a:rPr lang="cs-CZ" dirty="0"/>
              <a:t>Péče o dítě probíhá na základě domluvy mezi rodičem </a:t>
            </a:r>
            <a:br>
              <a:rPr lang="cs-CZ" dirty="0"/>
            </a:br>
            <a:r>
              <a:rPr lang="cs-CZ" dirty="0"/>
              <a:t>a pečující osobou.</a:t>
            </a:r>
          </a:p>
          <a:p>
            <a:pPr algn="just">
              <a:buFont typeface="Wingdings" panose="05000000000000000000" pitchFamily="2" charset="2"/>
              <a:buChar char="l"/>
            </a:pPr>
            <a:r>
              <a:rPr lang="cs-CZ" dirty="0"/>
              <a:t>Služba nevyžaduje zákonnou povinnou odbornou kvalifikaci pečujících osob.</a:t>
            </a:r>
          </a:p>
          <a:p>
            <a:pPr algn="just">
              <a:buFont typeface="Wingdings" panose="05000000000000000000" pitchFamily="2" charset="2"/>
              <a:buChar char="l"/>
            </a:pPr>
            <a:r>
              <a:rPr lang="cs-CZ" dirty="0"/>
              <a:t>Služba je pro rodiče finančně náročná.</a:t>
            </a:r>
          </a:p>
          <a:p>
            <a:endParaRPr lang="cs-CZ" sz="1800" dirty="0"/>
          </a:p>
        </p:txBody>
      </p:sp>
    </p:spTree>
    <p:extLst>
      <p:ext uri="{BB962C8B-B14F-4D97-AF65-F5344CB8AC3E}">
        <p14:creationId xmlns:p14="http://schemas.microsoft.com/office/powerpoint/2010/main" val="412346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8EF32F-297D-4069-9210-9CE4DE15AB7B}"/>
              </a:ext>
            </a:extLst>
          </p:cNvPr>
          <p:cNvSpPr>
            <a:spLocks noGrp="1"/>
          </p:cNvSpPr>
          <p:nvPr>
            <p:ph type="title"/>
          </p:nvPr>
        </p:nvSpPr>
        <p:spPr/>
        <p:txBody>
          <a:bodyPr/>
          <a:lstStyle/>
          <a:p>
            <a:r>
              <a:rPr lang="cs-CZ" dirty="0"/>
              <a:t>Profil pečující osoby</a:t>
            </a:r>
          </a:p>
        </p:txBody>
      </p:sp>
      <p:sp>
        <p:nvSpPr>
          <p:cNvPr id="13" name="Rectangle 1">
            <a:extLst>
              <a:ext uri="{FF2B5EF4-FFF2-40B4-BE49-F238E27FC236}">
                <a16:creationId xmlns:a16="http://schemas.microsoft.com/office/drawing/2014/main" id="{5B383284-7129-4BAE-9C42-8992B6B05D96}"/>
              </a:ext>
            </a:extLst>
          </p:cNvPr>
          <p:cNvSpPr>
            <a:spLocks noChangeArrowheads="1"/>
          </p:cNvSpPr>
          <p:nvPr/>
        </p:nvSpPr>
        <p:spPr bwMode="auto">
          <a:xfrm>
            <a:off x="-1806181" y="-155227"/>
            <a:ext cx="13386182" cy="61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dirty="0"/>
          </a:p>
        </p:txBody>
      </p:sp>
      <p:graphicFrame>
        <p:nvGraphicFramePr>
          <p:cNvPr id="16" name="Zástupný obsah 15">
            <a:extLst>
              <a:ext uri="{FF2B5EF4-FFF2-40B4-BE49-F238E27FC236}">
                <a16:creationId xmlns:a16="http://schemas.microsoft.com/office/drawing/2014/main" id="{81986751-307B-4205-95A7-F2E021D5B040}"/>
              </a:ext>
            </a:extLst>
          </p:cNvPr>
          <p:cNvGraphicFramePr>
            <a:graphicFrameLocks noGrp="1"/>
          </p:cNvGraphicFramePr>
          <p:nvPr>
            <p:ph idx="1"/>
            <p:extLst>
              <p:ext uri="{D42A27DB-BD31-4B8C-83A1-F6EECF244321}">
                <p14:modId xmlns:p14="http://schemas.microsoft.com/office/powerpoint/2010/main" val="1456617498"/>
              </p:ext>
            </p:extLst>
          </p:nvPr>
        </p:nvGraphicFramePr>
        <p:xfrm>
          <a:off x="360000" y="2708920"/>
          <a:ext cx="8181236" cy="4050122"/>
        </p:xfrm>
        <a:graphic>
          <a:graphicData uri="http://schemas.openxmlformats.org/drawingml/2006/table">
            <a:tbl>
              <a:tblPr firstRow="1" firstCol="1" bandRow="1">
                <a:tableStyleId>{5C22544A-7EE6-4342-B048-85BDC9FD1C3A}</a:tableStyleId>
              </a:tblPr>
              <a:tblGrid>
                <a:gridCol w="2726476">
                  <a:extLst>
                    <a:ext uri="{9D8B030D-6E8A-4147-A177-3AD203B41FA5}">
                      <a16:colId xmlns:a16="http://schemas.microsoft.com/office/drawing/2014/main" val="2924270855"/>
                    </a:ext>
                  </a:extLst>
                </a:gridCol>
                <a:gridCol w="2727380">
                  <a:extLst>
                    <a:ext uri="{9D8B030D-6E8A-4147-A177-3AD203B41FA5}">
                      <a16:colId xmlns:a16="http://schemas.microsoft.com/office/drawing/2014/main" val="3347606051"/>
                    </a:ext>
                  </a:extLst>
                </a:gridCol>
                <a:gridCol w="2727380">
                  <a:extLst>
                    <a:ext uri="{9D8B030D-6E8A-4147-A177-3AD203B41FA5}">
                      <a16:colId xmlns:a16="http://schemas.microsoft.com/office/drawing/2014/main" val="2978020477"/>
                    </a:ext>
                  </a:extLst>
                </a:gridCol>
              </a:tblGrid>
              <a:tr h="616904">
                <a:tc>
                  <a:txBody>
                    <a:bodyPr/>
                    <a:lstStyle/>
                    <a:p>
                      <a:pPr algn="ctr">
                        <a:lnSpc>
                          <a:spcPct val="107000"/>
                        </a:lnSpc>
                        <a:spcAft>
                          <a:spcPts val="0"/>
                        </a:spcAft>
                      </a:pPr>
                      <a:r>
                        <a:rPr lang="cs-CZ" sz="1400" dirty="0">
                          <a:effectLst/>
                        </a:rPr>
                        <a:t>Pečovatelské kompetence</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1400" dirty="0">
                          <a:effectLst/>
                        </a:rPr>
                        <a:t>Pedagogicko-poradenské kompetence</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1400" dirty="0">
                          <a:effectLst/>
                        </a:rPr>
                        <a:t>Manažerské a normativní kompetence</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6504792"/>
                  </a:ext>
                </a:extLst>
              </a:tr>
              <a:tr h="3433218">
                <a:tc>
                  <a:txBody>
                    <a:bodyPr/>
                    <a:lstStyle/>
                    <a:p>
                      <a:pPr marL="342900" lvl="0" indent="-342900">
                        <a:lnSpc>
                          <a:spcPct val="107000"/>
                        </a:lnSpc>
                        <a:spcAft>
                          <a:spcPts val="0"/>
                        </a:spcAft>
                        <a:buFont typeface="Symbol" panose="05050102010706020507" pitchFamily="18" charset="2"/>
                        <a:buChar char=""/>
                      </a:pPr>
                      <a:r>
                        <a:rPr lang="cs-CZ" sz="1400" dirty="0">
                          <a:effectLst/>
                        </a:rPr>
                        <a:t>Pečovatelské znalosti </a:t>
                      </a:r>
                      <a:br>
                        <a:rPr lang="cs-CZ" sz="1400" dirty="0">
                          <a:effectLst/>
                        </a:rPr>
                      </a:br>
                      <a:r>
                        <a:rPr lang="cs-CZ" sz="1400" dirty="0">
                          <a:effectLst/>
                        </a:rPr>
                        <a:t>a zkušenosti o dítě v raném věku.</a:t>
                      </a:r>
                    </a:p>
                    <a:p>
                      <a:pPr marL="342900" lvl="0" indent="-342900">
                        <a:lnSpc>
                          <a:spcPct val="107000"/>
                        </a:lnSpc>
                        <a:spcAft>
                          <a:spcPts val="0"/>
                        </a:spcAft>
                        <a:buFont typeface="Symbol" panose="05050102010706020507" pitchFamily="18" charset="2"/>
                        <a:buChar char=""/>
                      </a:pPr>
                      <a:r>
                        <a:rPr lang="cs-CZ" sz="1400" dirty="0">
                          <a:effectLst/>
                        </a:rPr>
                        <a:t>Znalosti základních potřeb dítěte.</a:t>
                      </a:r>
                    </a:p>
                    <a:p>
                      <a:pPr marL="342900" lvl="0" indent="-342900">
                        <a:lnSpc>
                          <a:spcPct val="107000"/>
                        </a:lnSpc>
                        <a:spcAft>
                          <a:spcPts val="0"/>
                        </a:spcAft>
                        <a:buFont typeface="Symbol" panose="05050102010706020507" pitchFamily="18" charset="2"/>
                        <a:buChar char=""/>
                      </a:pPr>
                      <a:r>
                        <a:rPr lang="cs-CZ" sz="1400" dirty="0">
                          <a:effectLst/>
                        </a:rPr>
                        <a:t>Poskytování první pomoci.</a:t>
                      </a:r>
                    </a:p>
                    <a:p>
                      <a:pPr marL="342900" lvl="0" indent="-342900">
                        <a:lnSpc>
                          <a:spcPct val="107000"/>
                        </a:lnSpc>
                        <a:spcAft>
                          <a:spcPts val="0"/>
                        </a:spcAft>
                        <a:buFont typeface="Symbol" panose="05050102010706020507" pitchFamily="18" charset="2"/>
                        <a:buChar char=""/>
                      </a:pPr>
                      <a:r>
                        <a:rPr lang="cs-CZ" sz="1400" dirty="0">
                          <a:effectLst/>
                        </a:rPr>
                        <a:t>Znalosti provozních </a:t>
                      </a:r>
                      <a:br>
                        <a:rPr lang="cs-CZ" sz="1400" dirty="0">
                          <a:effectLst/>
                        </a:rPr>
                      </a:br>
                      <a:r>
                        <a:rPr lang="cs-CZ" sz="1400" dirty="0">
                          <a:effectLst/>
                        </a:rPr>
                        <a:t>a hygienických pravidel.</a:t>
                      </a:r>
                    </a:p>
                    <a:p>
                      <a:pPr marL="342900" lvl="0" indent="-342900">
                        <a:lnSpc>
                          <a:spcPct val="107000"/>
                        </a:lnSpc>
                        <a:spcAft>
                          <a:spcPts val="0"/>
                        </a:spcAft>
                        <a:buFont typeface="Symbol" panose="05050102010706020507" pitchFamily="18" charset="2"/>
                        <a:buChar char=""/>
                      </a:pPr>
                      <a:r>
                        <a:rPr lang="cs-CZ" sz="1400" dirty="0">
                          <a:effectLst/>
                        </a:rPr>
                        <a:t>Dodržování zásad prevence úrazů.</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cs-CZ" sz="1400" b="1" dirty="0">
                          <a:solidFill>
                            <a:schemeClr val="bg1"/>
                          </a:solidFill>
                          <a:effectLst/>
                        </a:rPr>
                        <a:t>Pedagogické, sociální, psychologické dovednosti a znalosti.</a:t>
                      </a:r>
                    </a:p>
                    <a:p>
                      <a:pPr marL="342900" lvl="0" indent="-342900">
                        <a:lnSpc>
                          <a:spcPct val="107000"/>
                        </a:lnSpc>
                        <a:spcAft>
                          <a:spcPts val="0"/>
                        </a:spcAft>
                        <a:buFont typeface="Symbol" panose="05050102010706020507" pitchFamily="18" charset="2"/>
                        <a:buChar char=""/>
                      </a:pPr>
                      <a:r>
                        <a:rPr lang="cs-CZ" sz="1400" b="1" dirty="0">
                          <a:solidFill>
                            <a:schemeClr val="bg1"/>
                          </a:solidFill>
                          <a:effectLst/>
                        </a:rPr>
                        <a:t>Vedení dítěte k individuálnímu rozvoji.</a:t>
                      </a:r>
                    </a:p>
                    <a:p>
                      <a:pPr marL="342900" lvl="0" indent="-342900">
                        <a:lnSpc>
                          <a:spcPct val="107000"/>
                        </a:lnSpc>
                        <a:spcAft>
                          <a:spcPts val="0"/>
                        </a:spcAft>
                        <a:buFont typeface="Symbol" panose="05050102010706020507" pitchFamily="18" charset="2"/>
                        <a:buChar char=""/>
                      </a:pPr>
                      <a:r>
                        <a:rPr lang="cs-CZ" sz="1400" b="1" dirty="0">
                          <a:solidFill>
                            <a:schemeClr val="bg1"/>
                          </a:solidFill>
                          <a:effectLst/>
                        </a:rPr>
                        <a:t>Znalost tvorby plánu výchovy a péče.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cs-CZ" sz="1400" b="1" dirty="0">
                          <a:solidFill>
                            <a:schemeClr val="bg1"/>
                          </a:solidFill>
                          <a:effectLst/>
                        </a:rPr>
                        <a:t>Efektivní způsoby komunikace s dětmi, tak </a:t>
                      </a:r>
                      <a:br>
                        <a:rPr lang="cs-CZ" sz="1400" b="1" dirty="0">
                          <a:solidFill>
                            <a:schemeClr val="bg1"/>
                          </a:solidFill>
                          <a:effectLst/>
                        </a:rPr>
                      </a:br>
                      <a:r>
                        <a:rPr lang="cs-CZ" sz="1400" b="1" dirty="0">
                          <a:solidFill>
                            <a:schemeClr val="bg1"/>
                          </a:solidFill>
                          <a:effectLst/>
                        </a:rPr>
                        <a:t>i s rodiči.</a:t>
                      </a:r>
                    </a:p>
                    <a:p>
                      <a:pPr marL="342900" lvl="0" indent="-342900">
                        <a:lnSpc>
                          <a:spcPct val="107000"/>
                        </a:lnSpc>
                        <a:spcAft>
                          <a:spcPts val="0"/>
                        </a:spcAft>
                        <a:buFont typeface="Symbol" panose="05050102010706020507" pitchFamily="18" charset="2"/>
                        <a:buChar char=""/>
                      </a:pP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342900" lvl="0" indent="-342900">
                        <a:lnSpc>
                          <a:spcPct val="107000"/>
                        </a:lnSpc>
                        <a:spcAft>
                          <a:spcPts val="0"/>
                        </a:spcAft>
                        <a:buFont typeface="Symbol" panose="05050102010706020507" pitchFamily="18" charset="2"/>
                        <a:buChar char=""/>
                      </a:pPr>
                      <a:r>
                        <a:rPr lang="cs-CZ" sz="1400" b="1" dirty="0">
                          <a:solidFill>
                            <a:schemeClr val="bg1"/>
                          </a:solidFill>
                          <a:effectLst/>
                        </a:rPr>
                        <a:t>Znalost v oblasti zákonných podmínek pro poskytování služeb péče </a:t>
                      </a:r>
                      <a:br>
                        <a:rPr lang="cs-CZ" sz="1400" b="1" dirty="0">
                          <a:solidFill>
                            <a:schemeClr val="bg1"/>
                          </a:solidFill>
                          <a:effectLst/>
                        </a:rPr>
                      </a:br>
                      <a:r>
                        <a:rPr lang="cs-CZ" sz="1400" b="1" dirty="0">
                          <a:solidFill>
                            <a:schemeClr val="bg1"/>
                          </a:solidFill>
                          <a:effectLst/>
                        </a:rPr>
                        <a:t>o děti.</a:t>
                      </a:r>
                    </a:p>
                    <a:p>
                      <a:pPr marL="342900" lvl="0" indent="-342900">
                        <a:lnSpc>
                          <a:spcPct val="107000"/>
                        </a:lnSpc>
                        <a:spcAft>
                          <a:spcPts val="0"/>
                        </a:spcAft>
                        <a:buFont typeface="Symbol" panose="05050102010706020507" pitchFamily="18" charset="2"/>
                        <a:buChar char=""/>
                      </a:pPr>
                      <a:r>
                        <a:rPr lang="cs-CZ" sz="1400" b="1" dirty="0">
                          <a:solidFill>
                            <a:schemeClr val="bg1"/>
                          </a:solidFill>
                          <a:effectLst/>
                        </a:rPr>
                        <a:t>Umět vést zařízení pro děti raného věku.</a:t>
                      </a:r>
                    </a:p>
                    <a:p>
                      <a:pPr marL="342900" lvl="0" indent="-342900">
                        <a:lnSpc>
                          <a:spcPct val="107000"/>
                        </a:lnSpc>
                        <a:spcAft>
                          <a:spcPts val="0"/>
                        </a:spcAft>
                        <a:buFont typeface="Symbol" panose="05050102010706020507" pitchFamily="18" charset="2"/>
                        <a:buChar char=""/>
                      </a:pPr>
                      <a:r>
                        <a:rPr lang="cs-CZ" sz="1400" b="1" dirty="0">
                          <a:solidFill>
                            <a:schemeClr val="bg1"/>
                          </a:solidFill>
                          <a:effectLst/>
                        </a:rPr>
                        <a:t>Organizace práce v týmu </a:t>
                      </a:r>
                      <a:br>
                        <a:rPr lang="cs-CZ" sz="1400" b="1" dirty="0">
                          <a:solidFill>
                            <a:schemeClr val="bg1"/>
                          </a:solidFill>
                          <a:effectLst/>
                        </a:rPr>
                      </a:br>
                      <a:r>
                        <a:rPr lang="cs-CZ" sz="1400" b="1" dirty="0">
                          <a:solidFill>
                            <a:schemeClr val="bg1"/>
                          </a:solidFill>
                          <a:effectLst/>
                        </a:rPr>
                        <a:t>a vedení týmu.</a:t>
                      </a:r>
                    </a:p>
                    <a:p>
                      <a:pPr marL="342900" lvl="0" indent="-342900">
                        <a:lnSpc>
                          <a:spcPct val="107000"/>
                        </a:lnSpc>
                        <a:spcAft>
                          <a:spcPts val="0"/>
                        </a:spcAft>
                        <a:buFont typeface="Symbol" panose="05050102010706020507" pitchFamily="18" charset="2"/>
                        <a:buChar char=""/>
                      </a:pPr>
                      <a:r>
                        <a:rPr lang="cs-CZ" sz="1400" b="1" dirty="0">
                          <a:solidFill>
                            <a:schemeClr val="bg1"/>
                          </a:solidFill>
                          <a:effectLst/>
                        </a:rPr>
                        <a:t>Příprava programů pro děti.</a:t>
                      </a:r>
                      <a:endParaRPr lang="cs-CZ"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998482767"/>
                  </a:ext>
                </a:extLst>
              </a:tr>
            </a:tbl>
          </a:graphicData>
        </a:graphic>
      </p:graphicFrame>
      <p:sp>
        <p:nvSpPr>
          <p:cNvPr id="17" name="Rectangle 2">
            <a:extLst>
              <a:ext uri="{FF2B5EF4-FFF2-40B4-BE49-F238E27FC236}">
                <a16:creationId xmlns:a16="http://schemas.microsoft.com/office/drawing/2014/main" id="{3734482D-A5CC-4590-8061-ECDA8AE6EEDC}"/>
              </a:ext>
            </a:extLst>
          </p:cNvPr>
          <p:cNvSpPr>
            <a:spLocks noChangeArrowheads="1"/>
          </p:cNvSpPr>
          <p:nvPr/>
        </p:nvSpPr>
        <p:spPr bwMode="auto">
          <a:xfrm>
            <a:off x="-18089" y="21602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dirty="0"/>
          </a:p>
        </p:txBody>
      </p:sp>
      <p:sp>
        <p:nvSpPr>
          <p:cNvPr id="19" name="Rectangle 3">
            <a:extLst>
              <a:ext uri="{FF2B5EF4-FFF2-40B4-BE49-F238E27FC236}">
                <a16:creationId xmlns:a16="http://schemas.microsoft.com/office/drawing/2014/main" id="{21183282-9466-4C1B-8FC9-E0412B7CC9EB}"/>
              </a:ext>
            </a:extLst>
          </p:cNvPr>
          <p:cNvSpPr>
            <a:spLocks noChangeArrowheads="1"/>
          </p:cNvSpPr>
          <p:nvPr/>
        </p:nvSpPr>
        <p:spPr bwMode="auto">
          <a:xfrm>
            <a:off x="1693347" y="27140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dirty="0"/>
          </a:p>
        </p:txBody>
      </p:sp>
      <p:sp>
        <p:nvSpPr>
          <p:cNvPr id="20" name="TextovéPole 19">
            <a:extLst>
              <a:ext uri="{FF2B5EF4-FFF2-40B4-BE49-F238E27FC236}">
                <a16:creationId xmlns:a16="http://schemas.microsoft.com/office/drawing/2014/main" id="{11CABAE1-2642-4E0F-8CA3-BCBE32E8F0A8}"/>
              </a:ext>
            </a:extLst>
          </p:cNvPr>
          <p:cNvSpPr txBox="1"/>
          <p:nvPr/>
        </p:nvSpPr>
        <p:spPr>
          <a:xfrm>
            <a:off x="360001" y="2242574"/>
            <a:ext cx="7164328" cy="369332"/>
          </a:xfrm>
          <a:prstGeom prst="rect">
            <a:avLst/>
          </a:prstGeom>
          <a:noFill/>
        </p:spPr>
        <p:txBody>
          <a:bodyPr wrap="square" rtlCol="0">
            <a:spAutoFit/>
          </a:bodyPr>
          <a:lstStyle/>
          <a:p>
            <a:r>
              <a:rPr lang="cs-CZ" dirty="0">
                <a:latin typeface="+mj-lt"/>
              </a:rPr>
              <a:t>Tabulka č. 1 Kompetence pečujících osob* </a:t>
            </a:r>
          </a:p>
        </p:txBody>
      </p:sp>
      <p:sp>
        <p:nvSpPr>
          <p:cNvPr id="21" name="TextovéPole 20">
            <a:extLst>
              <a:ext uri="{FF2B5EF4-FFF2-40B4-BE49-F238E27FC236}">
                <a16:creationId xmlns:a16="http://schemas.microsoft.com/office/drawing/2014/main" id="{73B7D49E-CD3E-42D3-99CA-9204F6CA9070}"/>
              </a:ext>
            </a:extLst>
          </p:cNvPr>
          <p:cNvSpPr txBox="1"/>
          <p:nvPr/>
        </p:nvSpPr>
        <p:spPr>
          <a:xfrm rot="10800000" flipV="1">
            <a:off x="20534" y="1050562"/>
            <a:ext cx="9123466" cy="1200329"/>
          </a:xfrm>
          <a:prstGeom prst="rect">
            <a:avLst/>
          </a:prstGeom>
          <a:noFill/>
        </p:spPr>
        <p:txBody>
          <a:bodyPr wrap="square" rtlCol="0">
            <a:spAutoFit/>
          </a:bodyPr>
          <a:lstStyle/>
          <a:p>
            <a:pPr marL="285750" indent="-285750" algn="just">
              <a:buClr>
                <a:schemeClr val="tx1">
                  <a:lumMod val="40000"/>
                  <a:lumOff val="60000"/>
                </a:schemeClr>
              </a:buClr>
              <a:buFont typeface="Wingdings" panose="05000000000000000000" pitchFamily="2" charset="2"/>
              <a:buChar char="l"/>
            </a:pPr>
            <a:r>
              <a:rPr lang="cs-CZ" dirty="0"/>
              <a:t>Pečující osoba je společně s rodiči jedním z prvních lidí, kteří se podílejí na výchově, péči, vzdělávání, socializaci dítěte. Následující tabulka vymezuje základní kompetence pečující osoby, které by měla zvládat při péči o děti raného věku a při zřízení a vedení zařízení péče o děti.</a:t>
            </a:r>
          </a:p>
        </p:txBody>
      </p:sp>
    </p:spTree>
    <p:extLst>
      <p:ext uri="{BB962C8B-B14F-4D97-AF65-F5344CB8AC3E}">
        <p14:creationId xmlns:p14="http://schemas.microsoft.com/office/powerpoint/2010/main" val="363477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A8FBEC-7573-40B5-AEDF-08CEB77CCA9F}"/>
              </a:ext>
            </a:extLst>
          </p:cNvPr>
          <p:cNvSpPr>
            <a:spLocks noGrp="1"/>
          </p:cNvSpPr>
          <p:nvPr>
            <p:ph type="title"/>
          </p:nvPr>
        </p:nvSpPr>
        <p:spPr/>
        <p:txBody>
          <a:bodyPr/>
          <a:lstStyle/>
          <a:p>
            <a:r>
              <a:rPr lang="cs-CZ" dirty="0"/>
              <a:t>Vzdělávání v péči o děti raného věku</a:t>
            </a:r>
          </a:p>
        </p:txBody>
      </p:sp>
      <p:sp>
        <p:nvSpPr>
          <p:cNvPr id="3" name="Zástupný obsah 2">
            <a:extLst>
              <a:ext uri="{FF2B5EF4-FFF2-40B4-BE49-F238E27FC236}">
                <a16:creationId xmlns:a16="http://schemas.microsoft.com/office/drawing/2014/main" id="{0D3D05BB-34A7-493D-AFCA-9AAEC1BCA69A}"/>
              </a:ext>
            </a:extLst>
          </p:cNvPr>
          <p:cNvSpPr>
            <a:spLocks noGrp="1"/>
          </p:cNvSpPr>
          <p:nvPr>
            <p:ph idx="1"/>
          </p:nvPr>
        </p:nvSpPr>
        <p:spPr>
          <a:xfrm>
            <a:off x="360000" y="1268760"/>
            <a:ext cx="8424000" cy="5328592"/>
          </a:xfrm>
        </p:spPr>
        <p:txBody>
          <a:bodyPr/>
          <a:lstStyle/>
          <a:p>
            <a:pPr algn="just"/>
            <a:r>
              <a:rPr lang="cs-CZ" dirty="0"/>
              <a:t>Dle analýzy kvalifikačních požadavků na vzdělání pečujících osob v jednotlivých zařízeních bylo zjištěno, že odborná způsobilost pečujících osob je </a:t>
            </a:r>
            <a:r>
              <a:rPr lang="cs-CZ" b="1" dirty="0"/>
              <a:t>velice široká </a:t>
            </a:r>
            <a:br>
              <a:rPr lang="cs-CZ" b="1" dirty="0"/>
            </a:br>
            <a:r>
              <a:rPr lang="cs-CZ" b="1" dirty="0"/>
              <a:t>a vychází z požadavků z oblasti zdravotní, sociální, pedagogické či PK Chůva.</a:t>
            </a:r>
          </a:p>
          <a:p>
            <a:pPr algn="just"/>
            <a:r>
              <a:rPr lang="cs-CZ" dirty="0"/>
              <a:t>Zaměřili jsme se na  </a:t>
            </a:r>
            <a:r>
              <a:rPr lang="cs-CZ" b="1" dirty="0"/>
              <a:t>analýzu pedagogických, sociálních </a:t>
            </a:r>
            <a:br>
              <a:rPr lang="cs-CZ" b="1" dirty="0"/>
            </a:br>
            <a:r>
              <a:rPr lang="cs-CZ" b="1" dirty="0"/>
              <a:t>a zdravotnických oborů* na středních, vyšších odborných a vysokých školách, </a:t>
            </a:r>
            <a:r>
              <a:rPr lang="cs-CZ" dirty="0"/>
              <a:t>které jsou zaměřeny na přípravu potenciálních pečujících osob o děti do 3 let věku.</a:t>
            </a:r>
          </a:p>
          <a:p>
            <a:pPr marL="0" indent="0" algn="just">
              <a:buNone/>
            </a:pPr>
            <a:endParaRPr lang="cs-CZ" dirty="0"/>
          </a:p>
          <a:p>
            <a:pPr marL="0" indent="0">
              <a:buNone/>
            </a:pPr>
            <a:endParaRPr lang="cs-CZ" dirty="0"/>
          </a:p>
        </p:txBody>
      </p:sp>
      <p:pic>
        <p:nvPicPr>
          <p:cNvPr id="5" name="Obrázek 4" descr="Obsah obrázku vsedě, muž, stůl, nošení&#10;&#10;Popis byl vytvořen automaticky">
            <a:extLst>
              <a:ext uri="{FF2B5EF4-FFF2-40B4-BE49-F238E27FC236}">
                <a16:creationId xmlns:a16="http://schemas.microsoft.com/office/drawing/2014/main" id="{9E1F755D-778C-4406-BAD3-40C5056A9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725144"/>
            <a:ext cx="3888432" cy="1872208"/>
          </a:xfrm>
          <a:prstGeom prst="rect">
            <a:avLst/>
          </a:prstGeom>
        </p:spPr>
      </p:pic>
    </p:spTree>
    <p:extLst>
      <p:ext uri="{BB962C8B-B14F-4D97-AF65-F5344CB8AC3E}">
        <p14:creationId xmlns:p14="http://schemas.microsoft.com/office/powerpoint/2010/main" val="127866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AED241-B673-44D4-8872-835D89E2BA68}"/>
              </a:ext>
            </a:extLst>
          </p:cNvPr>
          <p:cNvSpPr>
            <a:spLocks noGrp="1"/>
          </p:cNvSpPr>
          <p:nvPr>
            <p:ph type="title"/>
          </p:nvPr>
        </p:nvSpPr>
        <p:spPr/>
        <p:txBody>
          <a:bodyPr/>
          <a:lstStyle/>
          <a:p>
            <a:r>
              <a:rPr lang="cs-CZ" dirty="0"/>
              <a:t>Vzdělávání v péči o děti raného věku</a:t>
            </a:r>
          </a:p>
        </p:txBody>
      </p:sp>
      <p:sp>
        <p:nvSpPr>
          <p:cNvPr id="3" name="Zástupný obsah 2">
            <a:extLst>
              <a:ext uri="{FF2B5EF4-FFF2-40B4-BE49-F238E27FC236}">
                <a16:creationId xmlns:a16="http://schemas.microsoft.com/office/drawing/2014/main" id="{7B3BFA89-A9C3-4D23-B81A-8E5E1F64F24A}"/>
              </a:ext>
            </a:extLst>
          </p:cNvPr>
          <p:cNvSpPr>
            <a:spLocks noGrp="1"/>
          </p:cNvSpPr>
          <p:nvPr>
            <p:ph idx="1"/>
          </p:nvPr>
        </p:nvSpPr>
        <p:spPr>
          <a:xfrm>
            <a:off x="360000" y="1412776"/>
            <a:ext cx="8424000" cy="5040560"/>
          </a:xfrm>
        </p:spPr>
        <p:txBody>
          <a:bodyPr/>
          <a:lstStyle/>
          <a:p>
            <a:pPr marL="0" indent="0" algn="just">
              <a:buNone/>
            </a:pPr>
            <a:r>
              <a:rPr lang="cs-CZ" b="1" dirty="0"/>
              <a:t>Cílem analýzy bylo  </a:t>
            </a:r>
          </a:p>
          <a:p>
            <a:pPr algn="just">
              <a:buFont typeface="Wingdings" panose="05000000000000000000" pitchFamily="2" charset="2"/>
              <a:buChar char="l"/>
            </a:pPr>
            <a:r>
              <a:rPr lang="cs-CZ" dirty="0"/>
              <a:t>Pokusit se zjistit, zda se témata se zaměřením na ranou péči (děti ve věku 0–3 roky) vyskytují v osnovách, popřípadě v jaké míře, nebo zda předměty zaměřené na toto téma v osnovách vůbec nenalezneme. </a:t>
            </a:r>
            <a:endParaRPr lang="cs-CZ" sz="2000" dirty="0"/>
          </a:p>
          <a:p>
            <a:pPr algn="just"/>
            <a:r>
              <a:rPr lang="cs-CZ" dirty="0"/>
              <a:t>Následně byl stanoven okruh témat a předmětů, na které je potřeba se v rámci vzdělávání pečujících osob o děti v raném věku zaměřit</a:t>
            </a:r>
            <a:r>
              <a:rPr lang="cs-CZ" sz="2000" dirty="0"/>
              <a:t>. </a:t>
            </a:r>
          </a:p>
          <a:p>
            <a:pPr algn="just"/>
            <a:endParaRPr lang="cs-CZ" sz="2000" dirty="0"/>
          </a:p>
        </p:txBody>
      </p:sp>
      <p:sp>
        <p:nvSpPr>
          <p:cNvPr id="5" name="Rectangle 1">
            <a:extLst>
              <a:ext uri="{FF2B5EF4-FFF2-40B4-BE49-F238E27FC236}">
                <a16:creationId xmlns:a16="http://schemas.microsoft.com/office/drawing/2014/main" id="{CADA6FDB-4876-43E9-A46B-39632C55B129}"/>
              </a:ext>
            </a:extLst>
          </p:cNvPr>
          <p:cNvSpPr>
            <a:spLocks noChangeArrowheads="1"/>
          </p:cNvSpPr>
          <p:nvPr/>
        </p:nvSpPr>
        <p:spPr bwMode="auto">
          <a:xfrm>
            <a:off x="2267744" y="18359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dirty="0"/>
          </a:p>
        </p:txBody>
      </p:sp>
      <p:sp>
        <p:nvSpPr>
          <p:cNvPr id="6" name="Šipka: doprava 5">
            <a:extLst>
              <a:ext uri="{FF2B5EF4-FFF2-40B4-BE49-F238E27FC236}">
                <a16:creationId xmlns:a16="http://schemas.microsoft.com/office/drawing/2014/main" id="{97297726-471D-4ED5-AE45-E3817914AE1A}"/>
              </a:ext>
            </a:extLst>
          </p:cNvPr>
          <p:cNvSpPr/>
          <p:nvPr/>
        </p:nvSpPr>
        <p:spPr>
          <a:xfrm>
            <a:off x="3563888" y="1424409"/>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84402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A74CA-A76A-4B88-AF35-4BD5FF1F7821}"/>
              </a:ext>
            </a:extLst>
          </p:cNvPr>
          <p:cNvSpPr>
            <a:spLocks noGrp="1"/>
          </p:cNvSpPr>
          <p:nvPr>
            <p:ph type="title"/>
          </p:nvPr>
        </p:nvSpPr>
        <p:spPr>
          <a:xfrm>
            <a:off x="360000" y="0"/>
            <a:ext cx="8531544" cy="1080000"/>
          </a:xfrm>
        </p:spPr>
        <p:txBody>
          <a:bodyPr/>
          <a:lstStyle/>
          <a:p>
            <a:r>
              <a:rPr lang="cs-CZ" dirty="0"/>
              <a:t>Profilující předměty programu pečujících osob o děti raného věku</a:t>
            </a:r>
          </a:p>
        </p:txBody>
      </p:sp>
      <p:graphicFrame>
        <p:nvGraphicFramePr>
          <p:cNvPr id="5" name="Zástupný obsah 4">
            <a:extLst>
              <a:ext uri="{FF2B5EF4-FFF2-40B4-BE49-F238E27FC236}">
                <a16:creationId xmlns:a16="http://schemas.microsoft.com/office/drawing/2014/main" id="{0E07CE24-E734-4DE8-959A-BF1A7FC1DE8E}"/>
              </a:ext>
            </a:extLst>
          </p:cNvPr>
          <p:cNvGraphicFramePr>
            <a:graphicFrameLocks noGrp="1"/>
          </p:cNvGraphicFramePr>
          <p:nvPr>
            <p:ph idx="1"/>
            <p:extLst>
              <p:ext uri="{D42A27DB-BD31-4B8C-83A1-F6EECF244321}">
                <p14:modId xmlns:p14="http://schemas.microsoft.com/office/powerpoint/2010/main" val="587723557"/>
              </p:ext>
            </p:extLst>
          </p:nvPr>
        </p:nvGraphicFramePr>
        <p:xfrm>
          <a:off x="467544" y="1708400"/>
          <a:ext cx="8316456" cy="5257800"/>
        </p:xfrm>
        <a:graphic>
          <a:graphicData uri="http://schemas.openxmlformats.org/drawingml/2006/table">
            <a:tbl>
              <a:tblPr firstRow="1" firstCol="1" bandRow="1">
                <a:tableStyleId>{5C22544A-7EE6-4342-B048-85BDC9FD1C3A}</a:tableStyleId>
              </a:tblPr>
              <a:tblGrid>
                <a:gridCol w="4306994">
                  <a:extLst>
                    <a:ext uri="{9D8B030D-6E8A-4147-A177-3AD203B41FA5}">
                      <a16:colId xmlns:a16="http://schemas.microsoft.com/office/drawing/2014/main" val="773008886"/>
                    </a:ext>
                  </a:extLst>
                </a:gridCol>
                <a:gridCol w="4009462">
                  <a:extLst>
                    <a:ext uri="{9D8B030D-6E8A-4147-A177-3AD203B41FA5}">
                      <a16:colId xmlns:a16="http://schemas.microsoft.com/office/drawing/2014/main" val="1837085353"/>
                    </a:ext>
                  </a:extLst>
                </a:gridCol>
              </a:tblGrid>
              <a:tr h="208432">
                <a:tc>
                  <a:txBody>
                    <a:bodyPr/>
                    <a:lstStyle/>
                    <a:p>
                      <a:pPr algn="just">
                        <a:lnSpc>
                          <a:spcPct val="115000"/>
                        </a:lnSpc>
                        <a:spcBef>
                          <a:spcPts val="600"/>
                        </a:spcBef>
                        <a:spcAft>
                          <a:spcPts val="900"/>
                        </a:spcAft>
                      </a:pPr>
                      <a:r>
                        <a:rPr lang="cs-CZ" sz="1200" dirty="0">
                          <a:effectLst/>
                        </a:rPr>
                        <a:t>Profilující předměty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tc>
                  <a:txBody>
                    <a:bodyPr/>
                    <a:lstStyle/>
                    <a:p>
                      <a:pPr algn="just">
                        <a:lnSpc>
                          <a:spcPct val="115000"/>
                        </a:lnSpc>
                        <a:spcBef>
                          <a:spcPts val="600"/>
                        </a:spcBef>
                        <a:spcAft>
                          <a:spcPts val="900"/>
                        </a:spcAft>
                      </a:pPr>
                      <a:r>
                        <a:rPr lang="cs-CZ" sz="1200" dirty="0">
                          <a:effectLst/>
                        </a:rPr>
                        <a:t>Specifika témat týkajících se přípravy pečující osoby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extLst>
                  <a:ext uri="{0D108BD9-81ED-4DB2-BD59-A6C34878D82A}">
                    <a16:rowId xmlns:a16="http://schemas.microsoft.com/office/drawing/2014/main" val="2949016129"/>
                  </a:ext>
                </a:extLst>
              </a:tr>
              <a:tr h="392186">
                <a:tc>
                  <a:txBody>
                    <a:bodyPr/>
                    <a:lstStyle/>
                    <a:p>
                      <a:pPr algn="just">
                        <a:lnSpc>
                          <a:spcPct val="115000"/>
                        </a:lnSpc>
                        <a:spcBef>
                          <a:spcPts val="600"/>
                        </a:spcBef>
                        <a:spcAft>
                          <a:spcPts val="900"/>
                        </a:spcAft>
                      </a:pPr>
                      <a:r>
                        <a:rPr lang="cs-CZ" sz="1200" dirty="0">
                          <a:effectLst/>
                        </a:rPr>
                        <a:t>Pedagogika raného věku</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tc>
                  <a:txBody>
                    <a:bodyPr/>
                    <a:lstStyle/>
                    <a:p>
                      <a:pPr marL="342900" lvl="0" indent="-342900" algn="just">
                        <a:lnSpc>
                          <a:spcPct val="115000"/>
                        </a:lnSpc>
                        <a:spcBef>
                          <a:spcPts val="600"/>
                        </a:spcBef>
                        <a:spcAft>
                          <a:spcPts val="0"/>
                        </a:spcAft>
                        <a:buFont typeface="Symbol" panose="05050102010706020507" pitchFamily="18" charset="2"/>
                        <a:buChar char=""/>
                      </a:pPr>
                      <a:r>
                        <a:rPr lang="cs-CZ" sz="1200" dirty="0">
                          <a:effectLst/>
                        </a:rPr>
                        <a:t>individualizace</a:t>
                      </a:r>
                      <a:endParaRPr lang="cs-CZ" sz="1100" dirty="0">
                        <a:effectLst/>
                      </a:endParaRPr>
                    </a:p>
                    <a:p>
                      <a:pPr marL="342900" lvl="0" indent="-342900" algn="just">
                        <a:lnSpc>
                          <a:spcPct val="115000"/>
                        </a:lnSpc>
                        <a:spcAft>
                          <a:spcPts val="900"/>
                        </a:spcAft>
                        <a:buFont typeface="Symbol" panose="05050102010706020507" pitchFamily="18" charset="2"/>
                        <a:buChar char=""/>
                      </a:pPr>
                      <a:r>
                        <a:rPr lang="cs-CZ" sz="1200" dirty="0">
                          <a:effectLst/>
                        </a:rPr>
                        <a:t>principy a zásady práce s dětmi v raném dětství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extLst>
                  <a:ext uri="{0D108BD9-81ED-4DB2-BD59-A6C34878D82A}">
                    <a16:rowId xmlns:a16="http://schemas.microsoft.com/office/drawing/2014/main" val="2564907897"/>
                  </a:ext>
                </a:extLst>
              </a:tr>
              <a:tr h="594794">
                <a:tc>
                  <a:txBody>
                    <a:bodyPr/>
                    <a:lstStyle/>
                    <a:p>
                      <a:pPr algn="just">
                        <a:lnSpc>
                          <a:spcPct val="115000"/>
                        </a:lnSpc>
                        <a:spcBef>
                          <a:spcPts val="600"/>
                        </a:spcBef>
                        <a:spcAft>
                          <a:spcPts val="900"/>
                        </a:spcAft>
                      </a:pPr>
                      <a:r>
                        <a:rPr lang="cs-CZ" sz="1200" dirty="0">
                          <a:effectLst/>
                        </a:rPr>
                        <a:t>Psychologie raného věku (vývojová, sociální,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tc>
                  <a:txBody>
                    <a:bodyPr/>
                    <a:lstStyle/>
                    <a:p>
                      <a:pPr marL="342900" lvl="0" indent="-342900" algn="just">
                        <a:lnSpc>
                          <a:spcPct val="115000"/>
                        </a:lnSpc>
                        <a:spcBef>
                          <a:spcPts val="600"/>
                        </a:spcBef>
                        <a:spcAft>
                          <a:spcPts val="0"/>
                        </a:spcAft>
                        <a:buFont typeface="Symbol" panose="05050102010706020507" pitchFamily="18" charset="2"/>
                        <a:buChar char=""/>
                      </a:pPr>
                      <a:r>
                        <a:rPr lang="cs-CZ" sz="1200" dirty="0">
                          <a:effectLst/>
                        </a:rPr>
                        <a:t>socializace dítěte</a:t>
                      </a:r>
                      <a:endParaRPr lang="cs-CZ" sz="1100" dirty="0">
                        <a:effectLst/>
                      </a:endParaRPr>
                    </a:p>
                    <a:p>
                      <a:pPr marL="342900" lvl="0" indent="-342900" algn="just">
                        <a:lnSpc>
                          <a:spcPct val="115000"/>
                        </a:lnSpc>
                        <a:spcAft>
                          <a:spcPts val="0"/>
                        </a:spcAft>
                        <a:buFont typeface="Symbol" panose="05050102010706020507" pitchFamily="18" charset="2"/>
                        <a:buChar char=""/>
                      </a:pPr>
                      <a:r>
                        <a:rPr lang="cs-CZ" sz="1200" dirty="0">
                          <a:effectLst/>
                        </a:rPr>
                        <a:t>vývoj dítěte od narození do šesti let </a:t>
                      </a:r>
                      <a:endParaRPr lang="cs-CZ" sz="1100" dirty="0">
                        <a:effectLst/>
                      </a:endParaRPr>
                    </a:p>
                    <a:p>
                      <a:pPr marL="342900" lvl="0" indent="-342900" algn="just">
                        <a:lnSpc>
                          <a:spcPct val="115000"/>
                        </a:lnSpc>
                        <a:spcAft>
                          <a:spcPts val="900"/>
                        </a:spcAft>
                        <a:buFont typeface="Symbol" panose="05050102010706020507" pitchFamily="18" charset="2"/>
                        <a:buChar char=""/>
                      </a:pPr>
                      <a:r>
                        <a:rPr lang="cs-CZ" sz="1200" dirty="0">
                          <a:effectLst/>
                        </a:rPr>
                        <a:t>potřeby dítěte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extLst>
                  <a:ext uri="{0D108BD9-81ED-4DB2-BD59-A6C34878D82A}">
                    <a16:rowId xmlns:a16="http://schemas.microsoft.com/office/drawing/2014/main" val="2904253739"/>
                  </a:ext>
                </a:extLst>
              </a:tr>
              <a:tr h="594794">
                <a:tc>
                  <a:txBody>
                    <a:bodyPr/>
                    <a:lstStyle/>
                    <a:p>
                      <a:pPr algn="just">
                        <a:lnSpc>
                          <a:spcPct val="115000"/>
                        </a:lnSpc>
                        <a:spcBef>
                          <a:spcPts val="600"/>
                        </a:spcBef>
                        <a:spcAft>
                          <a:spcPts val="900"/>
                        </a:spcAft>
                      </a:pPr>
                      <a:r>
                        <a:rPr lang="cs-CZ" sz="1200" dirty="0">
                          <a:effectLst/>
                        </a:rPr>
                        <a:t>Fyziologie dítěte raného věku a otázky péče a první pomoci</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tc>
                  <a:txBody>
                    <a:bodyPr/>
                    <a:lstStyle/>
                    <a:p>
                      <a:pPr marL="342900" lvl="0" indent="-342900" algn="just">
                        <a:lnSpc>
                          <a:spcPct val="115000"/>
                        </a:lnSpc>
                        <a:spcBef>
                          <a:spcPts val="600"/>
                        </a:spcBef>
                        <a:spcAft>
                          <a:spcPts val="0"/>
                        </a:spcAft>
                        <a:buFont typeface="Symbol" panose="05050102010706020507" pitchFamily="18" charset="2"/>
                        <a:buChar char=""/>
                      </a:pPr>
                      <a:r>
                        <a:rPr lang="cs-CZ" sz="1200" dirty="0">
                          <a:effectLst/>
                        </a:rPr>
                        <a:t>fyziologický vývoj dítěte</a:t>
                      </a:r>
                      <a:endParaRPr lang="cs-CZ" sz="1100" dirty="0">
                        <a:effectLst/>
                      </a:endParaRPr>
                    </a:p>
                    <a:p>
                      <a:pPr marL="342900" lvl="0" indent="-342900" algn="just">
                        <a:lnSpc>
                          <a:spcPct val="115000"/>
                        </a:lnSpc>
                        <a:spcAft>
                          <a:spcPts val="0"/>
                        </a:spcAft>
                        <a:buFont typeface="Symbol" panose="05050102010706020507" pitchFamily="18" charset="2"/>
                        <a:buChar char=""/>
                      </a:pPr>
                      <a:r>
                        <a:rPr lang="cs-CZ" sz="1200" dirty="0">
                          <a:effectLst/>
                        </a:rPr>
                        <a:t>specifika tělesného vývoje</a:t>
                      </a:r>
                      <a:endParaRPr lang="cs-CZ" sz="1100" dirty="0">
                        <a:effectLst/>
                      </a:endParaRPr>
                    </a:p>
                    <a:p>
                      <a:pPr marL="342900" lvl="0" indent="-342900" algn="just">
                        <a:lnSpc>
                          <a:spcPct val="115000"/>
                        </a:lnSpc>
                        <a:spcAft>
                          <a:spcPts val="900"/>
                        </a:spcAft>
                        <a:buFont typeface="Symbol" panose="05050102010706020507" pitchFamily="18" charset="2"/>
                        <a:buChar char=""/>
                      </a:pPr>
                      <a:r>
                        <a:rPr lang="cs-CZ" sz="1200" dirty="0">
                          <a:effectLst/>
                        </a:rPr>
                        <a:t>péče a manipulace s dítětem</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extLst>
                  <a:ext uri="{0D108BD9-81ED-4DB2-BD59-A6C34878D82A}">
                    <a16:rowId xmlns:a16="http://schemas.microsoft.com/office/drawing/2014/main" val="2795857357"/>
                  </a:ext>
                </a:extLst>
              </a:tr>
              <a:tr h="797402">
                <a:tc>
                  <a:txBody>
                    <a:bodyPr/>
                    <a:lstStyle/>
                    <a:p>
                      <a:pPr algn="just">
                        <a:lnSpc>
                          <a:spcPct val="115000"/>
                        </a:lnSpc>
                        <a:spcBef>
                          <a:spcPts val="600"/>
                        </a:spcBef>
                        <a:spcAft>
                          <a:spcPts val="900"/>
                        </a:spcAft>
                      </a:pPr>
                      <a:r>
                        <a:rPr lang="cs-CZ" sz="1200" dirty="0">
                          <a:effectLst/>
                        </a:rPr>
                        <a:t>Zdravé prostředí pro dítě v raném dětství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tc>
                  <a:txBody>
                    <a:bodyPr/>
                    <a:lstStyle/>
                    <a:p>
                      <a:pPr marL="342900" lvl="0" indent="-342900" algn="just">
                        <a:lnSpc>
                          <a:spcPct val="115000"/>
                        </a:lnSpc>
                        <a:spcBef>
                          <a:spcPts val="600"/>
                        </a:spcBef>
                        <a:spcAft>
                          <a:spcPts val="0"/>
                        </a:spcAft>
                        <a:buFont typeface="Symbol" panose="05050102010706020507" pitchFamily="18" charset="2"/>
                        <a:buChar char=""/>
                      </a:pPr>
                      <a:r>
                        <a:rPr lang="cs-CZ" sz="1200" dirty="0">
                          <a:effectLst/>
                        </a:rPr>
                        <a:t>oblast první pomoci</a:t>
                      </a:r>
                      <a:endParaRPr lang="cs-CZ" sz="1100" dirty="0">
                        <a:effectLst/>
                      </a:endParaRPr>
                    </a:p>
                    <a:p>
                      <a:pPr marL="342900" lvl="0" indent="-342900" algn="just">
                        <a:lnSpc>
                          <a:spcPct val="115000"/>
                        </a:lnSpc>
                        <a:spcAft>
                          <a:spcPts val="0"/>
                        </a:spcAft>
                        <a:buFont typeface="Symbol" panose="05050102010706020507" pitchFamily="18" charset="2"/>
                        <a:buChar char=""/>
                      </a:pPr>
                      <a:r>
                        <a:rPr lang="cs-CZ" sz="1200" dirty="0">
                          <a:effectLst/>
                        </a:rPr>
                        <a:t>nemoci dětí v raném dětství</a:t>
                      </a:r>
                      <a:endParaRPr lang="cs-CZ" sz="1100" dirty="0">
                        <a:effectLst/>
                      </a:endParaRPr>
                    </a:p>
                    <a:p>
                      <a:pPr marL="342900" lvl="0" indent="-342900" algn="just">
                        <a:lnSpc>
                          <a:spcPct val="115000"/>
                        </a:lnSpc>
                        <a:spcAft>
                          <a:spcPts val="0"/>
                        </a:spcAft>
                        <a:buFont typeface="Symbol" panose="05050102010706020507" pitchFamily="18" charset="2"/>
                        <a:buChar char=""/>
                      </a:pPr>
                      <a:r>
                        <a:rPr lang="cs-CZ" sz="1200" dirty="0">
                          <a:effectLst/>
                        </a:rPr>
                        <a:t>bezpečné prostředí (vnitřní, vnější)</a:t>
                      </a:r>
                      <a:endParaRPr lang="cs-CZ" sz="1100" dirty="0">
                        <a:effectLst/>
                      </a:endParaRPr>
                    </a:p>
                    <a:p>
                      <a:pPr marL="342900" lvl="0" indent="-342900" algn="just">
                        <a:lnSpc>
                          <a:spcPct val="115000"/>
                        </a:lnSpc>
                        <a:spcAft>
                          <a:spcPts val="900"/>
                        </a:spcAft>
                        <a:buFont typeface="Symbol" panose="05050102010706020507" pitchFamily="18" charset="2"/>
                        <a:buChar char=""/>
                      </a:pPr>
                      <a:r>
                        <a:rPr lang="cs-CZ" sz="1200" dirty="0">
                          <a:effectLst/>
                        </a:rPr>
                        <a:t>hygienické s bezpečnostními požadavky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extLst>
                  <a:ext uri="{0D108BD9-81ED-4DB2-BD59-A6C34878D82A}">
                    <a16:rowId xmlns:a16="http://schemas.microsoft.com/office/drawing/2014/main" val="3880057071"/>
                  </a:ext>
                </a:extLst>
              </a:tr>
              <a:tr h="1405225">
                <a:tc>
                  <a:txBody>
                    <a:bodyPr/>
                    <a:lstStyle/>
                    <a:p>
                      <a:pPr algn="just">
                        <a:lnSpc>
                          <a:spcPct val="115000"/>
                        </a:lnSpc>
                        <a:spcBef>
                          <a:spcPts val="600"/>
                        </a:spcBef>
                        <a:spcAft>
                          <a:spcPts val="900"/>
                        </a:spcAft>
                      </a:pPr>
                      <a:r>
                        <a:rPr lang="cs-CZ" sz="1200" dirty="0">
                          <a:effectLst/>
                        </a:rPr>
                        <a:t>Právo a spolupráce s rodinou a poradenství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tc>
                  <a:txBody>
                    <a:bodyPr/>
                    <a:lstStyle/>
                    <a:p>
                      <a:pPr marL="342900" lvl="0" indent="-342900" algn="just">
                        <a:lnSpc>
                          <a:spcPct val="115000"/>
                        </a:lnSpc>
                        <a:spcBef>
                          <a:spcPts val="600"/>
                        </a:spcBef>
                        <a:spcAft>
                          <a:spcPts val="0"/>
                        </a:spcAft>
                        <a:buFont typeface="Symbol" panose="05050102010706020507" pitchFamily="18" charset="2"/>
                        <a:buChar char=""/>
                      </a:pPr>
                      <a:r>
                        <a:rPr lang="cs-CZ" sz="1200" dirty="0">
                          <a:effectLst/>
                        </a:rPr>
                        <a:t>zákony týkající se zařízení a péče o děti v raném věku</a:t>
                      </a:r>
                      <a:endParaRPr lang="cs-CZ" sz="1100" dirty="0">
                        <a:effectLst/>
                      </a:endParaRPr>
                    </a:p>
                    <a:p>
                      <a:pPr marL="342900" lvl="0" indent="-342900" algn="just">
                        <a:lnSpc>
                          <a:spcPct val="115000"/>
                        </a:lnSpc>
                        <a:spcAft>
                          <a:spcPts val="0"/>
                        </a:spcAft>
                        <a:buFont typeface="Symbol" panose="05050102010706020507" pitchFamily="18" charset="2"/>
                        <a:buChar char=""/>
                      </a:pPr>
                      <a:r>
                        <a:rPr lang="cs-CZ" sz="1200" dirty="0">
                          <a:effectLst/>
                        </a:rPr>
                        <a:t>význam spolupráce s rodinou</a:t>
                      </a:r>
                      <a:endParaRPr lang="cs-CZ" sz="1100" dirty="0">
                        <a:effectLst/>
                      </a:endParaRPr>
                    </a:p>
                    <a:p>
                      <a:pPr marL="342900" lvl="0" indent="-342900" algn="just">
                        <a:lnSpc>
                          <a:spcPct val="115000"/>
                        </a:lnSpc>
                        <a:spcAft>
                          <a:spcPts val="0"/>
                        </a:spcAft>
                        <a:buFont typeface="Symbol" panose="05050102010706020507" pitchFamily="18" charset="2"/>
                        <a:buChar char=""/>
                      </a:pPr>
                      <a:r>
                        <a:rPr lang="cs-CZ" sz="1200" dirty="0">
                          <a:effectLst/>
                        </a:rPr>
                        <a:t>formy spolupráce s rodinou</a:t>
                      </a:r>
                      <a:endParaRPr lang="cs-CZ" sz="1100" dirty="0">
                        <a:effectLst/>
                      </a:endParaRPr>
                    </a:p>
                    <a:p>
                      <a:pPr marL="342900" lvl="0" indent="-342900" algn="just">
                        <a:lnSpc>
                          <a:spcPct val="115000"/>
                        </a:lnSpc>
                        <a:spcAft>
                          <a:spcPts val="0"/>
                        </a:spcAft>
                        <a:buFont typeface="Symbol" panose="05050102010706020507" pitchFamily="18" charset="2"/>
                        <a:buChar char=""/>
                      </a:pPr>
                      <a:r>
                        <a:rPr lang="cs-CZ" sz="1200" dirty="0">
                          <a:effectLst/>
                        </a:rPr>
                        <a:t>přístupy k práci s rodinou (poradenský, terapeutický aj.)</a:t>
                      </a:r>
                      <a:endParaRPr lang="cs-CZ" sz="1100" dirty="0">
                        <a:effectLst/>
                      </a:endParaRPr>
                    </a:p>
                    <a:p>
                      <a:pPr marL="342900" lvl="0" indent="-342900" algn="just">
                        <a:lnSpc>
                          <a:spcPct val="115000"/>
                        </a:lnSpc>
                        <a:spcAft>
                          <a:spcPts val="900"/>
                        </a:spcAft>
                        <a:buFont typeface="Symbol" panose="05050102010706020507" pitchFamily="18" charset="2"/>
                        <a:buChar char=""/>
                      </a:pPr>
                      <a:r>
                        <a:rPr lang="cs-CZ" sz="1200" dirty="0">
                          <a:effectLst/>
                        </a:rPr>
                        <a:t>etika při práci s rodinou</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extLst>
                  <a:ext uri="{0D108BD9-81ED-4DB2-BD59-A6C34878D82A}">
                    <a16:rowId xmlns:a16="http://schemas.microsoft.com/office/drawing/2014/main" val="213228660"/>
                  </a:ext>
                </a:extLst>
              </a:tr>
              <a:tr h="392186">
                <a:tc>
                  <a:txBody>
                    <a:bodyPr/>
                    <a:lstStyle/>
                    <a:p>
                      <a:pPr algn="just">
                        <a:lnSpc>
                          <a:spcPct val="115000"/>
                        </a:lnSpc>
                        <a:spcBef>
                          <a:spcPts val="600"/>
                        </a:spcBef>
                        <a:spcAft>
                          <a:spcPts val="900"/>
                        </a:spcAft>
                      </a:pPr>
                      <a:r>
                        <a:rPr lang="cs-CZ" sz="1200" dirty="0">
                          <a:effectLst/>
                        </a:rPr>
                        <a:t>Hra dítěte v raném dětství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tc>
                  <a:txBody>
                    <a:bodyPr/>
                    <a:lstStyle/>
                    <a:p>
                      <a:pPr marL="342900" lvl="0" indent="-342900" algn="just">
                        <a:lnSpc>
                          <a:spcPct val="115000"/>
                        </a:lnSpc>
                        <a:spcBef>
                          <a:spcPts val="600"/>
                        </a:spcBef>
                        <a:spcAft>
                          <a:spcPts val="0"/>
                        </a:spcAft>
                        <a:buFont typeface="Symbol" panose="05050102010706020507" pitchFamily="18" charset="2"/>
                        <a:buChar char=""/>
                      </a:pPr>
                      <a:r>
                        <a:rPr lang="cs-CZ" sz="1200" dirty="0">
                          <a:effectLst/>
                        </a:rPr>
                        <a:t>význam volné hry v raném dětství</a:t>
                      </a:r>
                      <a:endParaRPr lang="cs-CZ" sz="1100" dirty="0">
                        <a:effectLst/>
                      </a:endParaRPr>
                    </a:p>
                    <a:p>
                      <a:pPr marL="342900" lvl="0" indent="-342900" algn="just">
                        <a:lnSpc>
                          <a:spcPct val="115000"/>
                        </a:lnSpc>
                        <a:spcAft>
                          <a:spcPts val="900"/>
                        </a:spcAft>
                        <a:buFont typeface="Symbol" panose="05050102010706020507" pitchFamily="18" charset="2"/>
                        <a:buChar char=""/>
                      </a:pPr>
                      <a:r>
                        <a:rPr lang="cs-CZ" sz="1200" dirty="0">
                          <a:effectLst/>
                        </a:rPr>
                        <a:t>formy a vývoj hry v raném dětství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extLst>
                  <a:ext uri="{0D108BD9-81ED-4DB2-BD59-A6C34878D82A}">
                    <a16:rowId xmlns:a16="http://schemas.microsoft.com/office/drawing/2014/main" val="1965955243"/>
                  </a:ext>
                </a:extLst>
              </a:tr>
              <a:tr h="594794">
                <a:tc>
                  <a:txBody>
                    <a:bodyPr/>
                    <a:lstStyle/>
                    <a:p>
                      <a:pPr algn="just">
                        <a:lnSpc>
                          <a:spcPct val="115000"/>
                        </a:lnSpc>
                        <a:spcBef>
                          <a:spcPts val="600"/>
                        </a:spcBef>
                        <a:spcAft>
                          <a:spcPts val="900"/>
                        </a:spcAft>
                      </a:pPr>
                      <a:r>
                        <a:rPr lang="cs-CZ" sz="1200" dirty="0">
                          <a:effectLst/>
                        </a:rPr>
                        <a:t>Reflektující praxe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tc>
                  <a:txBody>
                    <a:bodyPr/>
                    <a:lstStyle/>
                    <a:p>
                      <a:pPr marL="342900" lvl="0" indent="-342900" algn="just">
                        <a:lnSpc>
                          <a:spcPct val="115000"/>
                        </a:lnSpc>
                        <a:spcBef>
                          <a:spcPts val="600"/>
                        </a:spcBef>
                        <a:spcAft>
                          <a:spcPts val="0"/>
                        </a:spcAft>
                        <a:buFont typeface="Symbol" panose="05050102010706020507" pitchFamily="18" charset="2"/>
                        <a:buChar char=""/>
                      </a:pPr>
                      <a:r>
                        <a:rPr lang="cs-CZ" sz="1200" dirty="0">
                          <a:effectLst/>
                        </a:rPr>
                        <a:t>praxe v institucích poskytujících péči a výchovu v raném věku</a:t>
                      </a:r>
                      <a:endParaRPr lang="cs-CZ" sz="1100" dirty="0">
                        <a:effectLst/>
                      </a:endParaRPr>
                    </a:p>
                    <a:p>
                      <a:pPr marL="342900" lvl="0" indent="-342900" algn="just">
                        <a:lnSpc>
                          <a:spcPct val="115000"/>
                        </a:lnSpc>
                        <a:spcAft>
                          <a:spcPts val="900"/>
                        </a:spcAft>
                        <a:buFont typeface="Symbol" panose="05050102010706020507" pitchFamily="18" charset="2"/>
                        <a:buChar char=""/>
                      </a:pPr>
                      <a:r>
                        <a:rPr lang="cs-CZ" sz="1200" dirty="0">
                          <a:effectLst/>
                        </a:rPr>
                        <a:t>reflektivně vedená praxe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6" marR="67256" marT="0" marB="0" anchor="ctr"/>
                </a:tc>
                <a:extLst>
                  <a:ext uri="{0D108BD9-81ED-4DB2-BD59-A6C34878D82A}">
                    <a16:rowId xmlns:a16="http://schemas.microsoft.com/office/drawing/2014/main" val="547029804"/>
                  </a:ext>
                </a:extLst>
              </a:tr>
            </a:tbl>
          </a:graphicData>
        </a:graphic>
      </p:graphicFrame>
      <p:sp>
        <p:nvSpPr>
          <p:cNvPr id="6" name="Rectangle 1">
            <a:extLst>
              <a:ext uri="{FF2B5EF4-FFF2-40B4-BE49-F238E27FC236}">
                <a16:creationId xmlns:a16="http://schemas.microsoft.com/office/drawing/2014/main" id="{C386C875-63A9-4416-9384-9D5F9448054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dirty="0"/>
          </a:p>
        </p:txBody>
      </p:sp>
      <p:sp>
        <p:nvSpPr>
          <p:cNvPr id="7" name="TextovéPole 6">
            <a:extLst>
              <a:ext uri="{FF2B5EF4-FFF2-40B4-BE49-F238E27FC236}">
                <a16:creationId xmlns:a16="http://schemas.microsoft.com/office/drawing/2014/main" id="{759F581B-5CFC-44F3-8E1A-25D06DF5AFA9}"/>
              </a:ext>
            </a:extLst>
          </p:cNvPr>
          <p:cNvSpPr txBox="1"/>
          <p:nvPr/>
        </p:nvSpPr>
        <p:spPr>
          <a:xfrm>
            <a:off x="360000" y="1133575"/>
            <a:ext cx="8531544" cy="584775"/>
          </a:xfrm>
          <a:prstGeom prst="rect">
            <a:avLst/>
          </a:prstGeom>
          <a:noFill/>
        </p:spPr>
        <p:txBody>
          <a:bodyPr wrap="square" rtlCol="0">
            <a:spAutoFit/>
          </a:bodyPr>
          <a:lstStyle/>
          <a:p>
            <a:r>
              <a:rPr lang="cs-CZ" sz="1600" b="1" dirty="0"/>
              <a:t>Tabulka č. 1</a:t>
            </a:r>
            <a:r>
              <a:rPr lang="cs-CZ" sz="1600" dirty="0"/>
              <a:t> Péče a výchova v raném věku. Návrh řešení pro zkvalitnění příprav pečujících osob (Grůzová L., 2018).*</a:t>
            </a:r>
          </a:p>
        </p:txBody>
      </p:sp>
    </p:spTree>
    <p:extLst>
      <p:ext uri="{BB962C8B-B14F-4D97-AF65-F5344CB8AC3E}">
        <p14:creationId xmlns:p14="http://schemas.microsoft.com/office/powerpoint/2010/main" val="34161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E50BE7-FF07-471C-9543-DB61458B0E17}"/>
              </a:ext>
            </a:extLst>
          </p:cNvPr>
          <p:cNvSpPr>
            <a:spLocks noGrp="1"/>
          </p:cNvSpPr>
          <p:nvPr>
            <p:ph type="title"/>
          </p:nvPr>
        </p:nvSpPr>
        <p:spPr/>
        <p:txBody>
          <a:bodyPr/>
          <a:lstStyle/>
          <a:p>
            <a:r>
              <a:rPr lang="cs-CZ" dirty="0"/>
              <a:t>Výsledky analýzy</a:t>
            </a:r>
          </a:p>
        </p:txBody>
      </p:sp>
      <p:sp>
        <p:nvSpPr>
          <p:cNvPr id="3" name="Zástupný obsah 2">
            <a:extLst>
              <a:ext uri="{FF2B5EF4-FFF2-40B4-BE49-F238E27FC236}">
                <a16:creationId xmlns:a16="http://schemas.microsoft.com/office/drawing/2014/main" id="{93B84F5D-AA60-4EC3-B0B5-69F109AD0A21}"/>
              </a:ext>
            </a:extLst>
          </p:cNvPr>
          <p:cNvSpPr>
            <a:spLocks noGrp="1"/>
          </p:cNvSpPr>
          <p:nvPr>
            <p:ph idx="1"/>
          </p:nvPr>
        </p:nvSpPr>
        <p:spPr>
          <a:xfrm>
            <a:off x="360000" y="1268760"/>
            <a:ext cx="8316456" cy="5328592"/>
          </a:xfrm>
        </p:spPr>
        <p:txBody>
          <a:bodyPr/>
          <a:lstStyle/>
          <a:p>
            <a:pPr algn="just"/>
            <a:r>
              <a:rPr lang="cs-CZ" dirty="0"/>
              <a:t>Z analýzy oborů, které jsou odbornou způsobilostí pečující osoby o děti raného věku, vychází, že se </a:t>
            </a:r>
            <a:r>
              <a:rPr lang="cs-CZ" b="1" dirty="0"/>
              <a:t>raná péče v daných oborech vyskytuje spíše okrajově</a:t>
            </a:r>
            <a:r>
              <a:rPr lang="cs-CZ" dirty="0"/>
              <a:t>.</a:t>
            </a:r>
          </a:p>
          <a:p>
            <a:pPr algn="just"/>
            <a:r>
              <a:rPr lang="cs-CZ" dirty="0"/>
              <a:t>Např. u pedagogických a sociálních oborů nalezneme témata rané pedagogiky a psychologie, ale naopak je zde nedostatečné vzdělání v první pomoci. Naopak </a:t>
            </a:r>
            <a:br>
              <a:rPr lang="cs-CZ" dirty="0"/>
            </a:br>
            <a:r>
              <a:rPr lang="cs-CZ" dirty="0"/>
              <a:t>u zdravotnických oborů se s první pomocí setkáváme v dostatečné míře, ale chybí zde pro změnu pedagogická a psychologická témata. Ostatní okruhy, na které se v návrhu klade důraz, se v předmětech objevují ojediněle. S oblastí komunikace a spolupráce s rodinou se zde můžeme setkat pouze zřídka. </a:t>
            </a:r>
          </a:p>
          <a:p>
            <a:pPr algn="just"/>
            <a:endParaRPr lang="cs-CZ" dirty="0"/>
          </a:p>
        </p:txBody>
      </p:sp>
    </p:spTree>
    <p:extLst>
      <p:ext uri="{BB962C8B-B14F-4D97-AF65-F5344CB8AC3E}">
        <p14:creationId xmlns:p14="http://schemas.microsoft.com/office/powerpoint/2010/main" val="76093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310227-210A-40D0-8A1A-16EF49F6EA66}"/>
              </a:ext>
            </a:extLst>
          </p:cNvPr>
          <p:cNvSpPr>
            <a:spLocks noGrp="1"/>
          </p:cNvSpPr>
          <p:nvPr>
            <p:ph type="title"/>
          </p:nvPr>
        </p:nvSpPr>
        <p:spPr>
          <a:xfrm>
            <a:off x="179512" y="0"/>
            <a:ext cx="8856984" cy="1080000"/>
          </a:xfrm>
        </p:spPr>
        <p:txBody>
          <a:bodyPr/>
          <a:lstStyle/>
          <a:p>
            <a:r>
              <a:rPr lang="cs-CZ" dirty="0"/>
              <a:t>Řešení přípravy studentů středních, vyšších odborných a vysokých škol</a:t>
            </a:r>
          </a:p>
        </p:txBody>
      </p:sp>
      <p:sp>
        <p:nvSpPr>
          <p:cNvPr id="3" name="Zástupný obsah 2">
            <a:extLst>
              <a:ext uri="{FF2B5EF4-FFF2-40B4-BE49-F238E27FC236}">
                <a16:creationId xmlns:a16="http://schemas.microsoft.com/office/drawing/2014/main" id="{6960B7F6-6307-40D8-9571-9521CB103271}"/>
              </a:ext>
            </a:extLst>
          </p:cNvPr>
          <p:cNvSpPr>
            <a:spLocks noGrp="1"/>
          </p:cNvSpPr>
          <p:nvPr>
            <p:ph idx="1"/>
          </p:nvPr>
        </p:nvSpPr>
        <p:spPr>
          <a:xfrm>
            <a:off x="179512" y="1268760"/>
            <a:ext cx="8784976" cy="5328592"/>
          </a:xfrm>
        </p:spPr>
        <p:txBody>
          <a:bodyPr/>
          <a:lstStyle/>
          <a:p>
            <a:pPr algn="just"/>
            <a:r>
              <a:rPr lang="cs-CZ" dirty="0"/>
              <a:t>Jedním z řešení by bylo, kdyby se stanovily </a:t>
            </a:r>
            <a:r>
              <a:rPr lang="cs-CZ" b="1" dirty="0"/>
              <a:t>předměty pro studenty středních, vyšších odborných a vysokých škol</a:t>
            </a:r>
            <a:r>
              <a:rPr lang="cs-CZ" dirty="0"/>
              <a:t>, které by byly obohaceny o </a:t>
            </a:r>
            <a:r>
              <a:rPr lang="cs-CZ" b="1" dirty="0"/>
              <a:t>témata rané péče a výchovy</a:t>
            </a:r>
            <a:r>
              <a:rPr lang="cs-CZ" dirty="0"/>
              <a:t>.</a:t>
            </a:r>
          </a:p>
          <a:p>
            <a:pPr algn="just"/>
            <a:r>
              <a:rPr lang="cs-CZ" dirty="0"/>
              <a:t>Tímto způsobem by byla výše popsaná témata z profilujících předmětů návrhu přípravy pečujících osob do výuky integrována. </a:t>
            </a:r>
          </a:p>
          <a:p>
            <a:pPr algn="just"/>
            <a:r>
              <a:rPr lang="cs-CZ" b="1" dirty="0"/>
              <a:t>Chybějící předměty </a:t>
            </a:r>
            <a:r>
              <a:rPr lang="cs-CZ" dirty="0"/>
              <a:t>by byly spojeny do </a:t>
            </a:r>
            <a:r>
              <a:rPr lang="cs-CZ" b="1" dirty="0"/>
              <a:t>volitelného bloku</a:t>
            </a:r>
            <a:r>
              <a:rPr lang="cs-CZ" dirty="0"/>
              <a:t>, dále specifikovány ve školním vzdělávacím programu </a:t>
            </a:r>
            <a:br>
              <a:rPr lang="cs-CZ" dirty="0"/>
            </a:br>
            <a:r>
              <a:rPr lang="cs-CZ" dirty="0"/>
              <a:t>(v případě středních a vyšších odborných škol) a ve speciálním dokumentu u vysokých škol a v profilu absolventa.</a:t>
            </a:r>
          </a:p>
          <a:p>
            <a:pPr algn="just"/>
            <a:r>
              <a:rPr lang="cs-CZ" dirty="0"/>
              <a:t>Tato specializace by byla volitelná. </a:t>
            </a:r>
          </a:p>
          <a:p>
            <a:pPr algn="just"/>
            <a:r>
              <a:rPr lang="cs-CZ" dirty="0"/>
              <a:t>Tento volitelný blok předmětů by se zakončoval závěrečnou zkouškou ze </a:t>
            </a:r>
            <a:r>
              <a:rPr lang="cs-CZ" b="1" dirty="0"/>
              <a:t>Specializace péče a výchovy v raném věku</a:t>
            </a:r>
            <a:r>
              <a:rPr lang="cs-CZ" dirty="0"/>
              <a:t>.*</a:t>
            </a:r>
          </a:p>
        </p:txBody>
      </p:sp>
    </p:spTree>
    <p:extLst>
      <p:ext uri="{BB962C8B-B14F-4D97-AF65-F5344CB8AC3E}">
        <p14:creationId xmlns:p14="http://schemas.microsoft.com/office/powerpoint/2010/main" val="34927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C75C-3131-4869-877D-F71E522A404E}"/>
              </a:ext>
            </a:extLst>
          </p:cNvPr>
          <p:cNvSpPr>
            <a:spLocks noGrp="1"/>
          </p:cNvSpPr>
          <p:nvPr>
            <p:ph type="title"/>
          </p:nvPr>
        </p:nvSpPr>
        <p:spPr>
          <a:xfrm>
            <a:off x="180000" y="0"/>
            <a:ext cx="8856496" cy="1080000"/>
          </a:xfrm>
        </p:spPr>
        <p:txBody>
          <a:bodyPr/>
          <a:lstStyle/>
          <a:p>
            <a:r>
              <a:rPr lang="cs-CZ" dirty="0"/>
              <a:t>Řešení přípravy studentů středních, vyšších odborných a vysokých škol</a:t>
            </a:r>
          </a:p>
        </p:txBody>
      </p:sp>
      <p:sp>
        <p:nvSpPr>
          <p:cNvPr id="3" name="Zástupný obsah 2">
            <a:extLst>
              <a:ext uri="{FF2B5EF4-FFF2-40B4-BE49-F238E27FC236}">
                <a16:creationId xmlns:a16="http://schemas.microsoft.com/office/drawing/2014/main" id="{B804F674-15C4-474A-B77E-95C9030EFD04}"/>
              </a:ext>
            </a:extLst>
          </p:cNvPr>
          <p:cNvSpPr>
            <a:spLocks noGrp="1"/>
          </p:cNvSpPr>
          <p:nvPr>
            <p:ph idx="1"/>
          </p:nvPr>
        </p:nvSpPr>
        <p:spPr>
          <a:xfrm>
            <a:off x="180000" y="1268760"/>
            <a:ext cx="8856496" cy="5328592"/>
          </a:xfrm>
        </p:spPr>
        <p:txBody>
          <a:bodyPr/>
          <a:lstStyle/>
          <a:p>
            <a:pPr algn="just"/>
            <a:r>
              <a:rPr lang="cs-CZ" dirty="0"/>
              <a:t>Dalším možným řešením, jak zavést ranou péči do vzdělávání, je zavedení nového </a:t>
            </a:r>
            <a:r>
              <a:rPr lang="cs-CZ" b="1" dirty="0"/>
              <a:t>programu celoživotního vzdělávání.*</a:t>
            </a:r>
          </a:p>
          <a:p>
            <a:pPr algn="just"/>
            <a:r>
              <a:rPr lang="cs-CZ" dirty="0"/>
              <a:t>Cílovou skupinou by zde byli absolventi výše zmíněných oborů, kteří by se do budoucna chtěli specializovat na ranou péči.</a:t>
            </a:r>
          </a:p>
          <a:p>
            <a:pPr algn="just"/>
            <a:r>
              <a:rPr lang="cs-CZ" dirty="0"/>
              <a:t>Jedná se o dvousemestrální studium kombinovanou formou.</a:t>
            </a:r>
          </a:p>
          <a:p>
            <a:pPr algn="just"/>
            <a:r>
              <a:rPr lang="cs-CZ" dirty="0"/>
              <a:t>Ke studiu se dále váže samostatná práce zahrnující přípravu na praxi, samostudium odborné literatury, vytváření pomůcek pro hry s dětmi, profesního portfolia a vypracování závěrečné práce.</a:t>
            </a:r>
          </a:p>
          <a:p>
            <a:pPr algn="just"/>
            <a:r>
              <a:rPr lang="cs-CZ" dirty="0"/>
              <a:t>Absolvent na konci studia složí zkoušku v rámci programu celoživotního vzdělávání </a:t>
            </a:r>
            <a:r>
              <a:rPr lang="cs-CZ" b="1" dirty="0"/>
              <a:t>Péče a výchova v raném věku</a:t>
            </a:r>
            <a:r>
              <a:rPr lang="cs-CZ" dirty="0"/>
              <a:t>.</a:t>
            </a:r>
          </a:p>
          <a:p>
            <a:pPr algn="just"/>
            <a:endParaRPr lang="cs-CZ" dirty="0"/>
          </a:p>
        </p:txBody>
      </p:sp>
    </p:spTree>
    <p:extLst>
      <p:ext uri="{BB962C8B-B14F-4D97-AF65-F5344CB8AC3E}">
        <p14:creationId xmlns:p14="http://schemas.microsoft.com/office/powerpoint/2010/main" val="35689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562843-5B6B-469F-9B20-59CE931C848A}"/>
              </a:ext>
            </a:extLst>
          </p:cNvPr>
          <p:cNvSpPr>
            <a:spLocks noGrp="1"/>
          </p:cNvSpPr>
          <p:nvPr>
            <p:ph type="title"/>
          </p:nvPr>
        </p:nvSpPr>
        <p:spPr/>
        <p:txBody>
          <a:bodyPr/>
          <a:lstStyle/>
          <a:p>
            <a:r>
              <a:rPr lang="cs-CZ" dirty="0"/>
              <a:t>Shrnutí návrhů řešení</a:t>
            </a:r>
          </a:p>
        </p:txBody>
      </p:sp>
      <p:sp>
        <p:nvSpPr>
          <p:cNvPr id="3" name="Zástupný obsah 2">
            <a:extLst>
              <a:ext uri="{FF2B5EF4-FFF2-40B4-BE49-F238E27FC236}">
                <a16:creationId xmlns:a16="http://schemas.microsoft.com/office/drawing/2014/main" id="{1E47B041-41F6-4C36-86A3-55F9A2446CCE}"/>
              </a:ext>
            </a:extLst>
          </p:cNvPr>
          <p:cNvSpPr>
            <a:spLocks noGrp="1"/>
          </p:cNvSpPr>
          <p:nvPr>
            <p:ph idx="1"/>
          </p:nvPr>
        </p:nvSpPr>
        <p:spPr>
          <a:xfrm>
            <a:off x="251520" y="1268760"/>
            <a:ext cx="8532480" cy="5328592"/>
          </a:xfrm>
        </p:spPr>
        <p:txBody>
          <a:bodyPr/>
          <a:lstStyle/>
          <a:p>
            <a:pPr algn="just"/>
            <a:r>
              <a:rPr lang="cs-CZ" b="1" dirty="0"/>
              <a:t>Varianta modifikovat program dle stupně vzdělání </a:t>
            </a:r>
            <a:br>
              <a:rPr lang="cs-CZ" b="1" dirty="0"/>
            </a:br>
            <a:r>
              <a:rPr lang="cs-CZ" b="1" dirty="0"/>
              <a:t>a začlenit ho do programů středních a vyšších odborných škol</a:t>
            </a:r>
            <a:r>
              <a:rPr lang="cs-CZ" dirty="0"/>
              <a:t> by trvale ukotvila téma rané výchovy </a:t>
            </a:r>
            <a:br>
              <a:rPr lang="cs-CZ" dirty="0"/>
            </a:br>
            <a:r>
              <a:rPr lang="cs-CZ" dirty="0"/>
              <a:t>a péče ve studijních programech, které vedou k odborné způsobilosti pečujících osob. </a:t>
            </a:r>
          </a:p>
          <a:p>
            <a:pPr algn="just"/>
            <a:r>
              <a:rPr lang="cs-CZ" dirty="0"/>
              <a:t>Potřebné </a:t>
            </a:r>
            <a:r>
              <a:rPr lang="cs-CZ" b="1" dirty="0"/>
              <a:t>změny jsou však rozsáhlé a poměrně náročné</a:t>
            </a:r>
            <a:r>
              <a:rPr lang="cs-CZ" dirty="0"/>
              <a:t>, protože vyžadují spolupráci vyučujících tematicky blízkých předmětů, aby si jednak revidovali specifika raného dětství a jednak své předměty revidovali odpovídajícím způsobem.</a:t>
            </a:r>
          </a:p>
          <a:p>
            <a:pPr algn="just"/>
            <a:r>
              <a:rPr lang="cs-CZ" dirty="0"/>
              <a:t>Jednalo by se o náročnější změny dlouhodobého charakteru. </a:t>
            </a:r>
          </a:p>
        </p:txBody>
      </p:sp>
    </p:spTree>
    <p:extLst>
      <p:ext uri="{BB962C8B-B14F-4D97-AF65-F5344CB8AC3E}">
        <p14:creationId xmlns:p14="http://schemas.microsoft.com/office/powerpoint/2010/main" val="414766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E97EDA-968B-4099-B508-1B990418D0BA}"/>
              </a:ext>
            </a:extLst>
          </p:cNvPr>
          <p:cNvSpPr>
            <a:spLocks noGrp="1"/>
          </p:cNvSpPr>
          <p:nvPr>
            <p:ph type="title"/>
          </p:nvPr>
        </p:nvSpPr>
        <p:spPr/>
        <p:txBody>
          <a:bodyPr/>
          <a:lstStyle/>
          <a:p>
            <a:r>
              <a:rPr lang="cs-CZ" dirty="0"/>
              <a:t>Shrnutí návrhů řešení</a:t>
            </a:r>
          </a:p>
        </p:txBody>
      </p:sp>
      <p:sp>
        <p:nvSpPr>
          <p:cNvPr id="3" name="Zástupný obsah 2">
            <a:extLst>
              <a:ext uri="{FF2B5EF4-FFF2-40B4-BE49-F238E27FC236}">
                <a16:creationId xmlns:a16="http://schemas.microsoft.com/office/drawing/2014/main" id="{771AD9FF-47EA-4DEA-B771-02F36273103E}"/>
              </a:ext>
            </a:extLst>
          </p:cNvPr>
          <p:cNvSpPr>
            <a:spLocks noGrp="1"/>
          </p:cNvSpPr>
          <p:nvPr>
            <p:ph idx="1"/>
          </p:nvPr>
        </p:nvSpPr>
        <p:spPr>
          <a:xfrm>
            <a:off x="540000" y="1556792"/>
            <a:ext cx="8244000" cy="4896544"/>
          </a:xfrm>
        </p:spPr>
        <p:txBody>
          <a:bodyPr/>
          <a:lstStyle/>
          <a:p>
            <a:pPr algn="just"/>
            <a:r>
              <a:rPr lang="cs-CZ" b="1" dirty="0"/>
              <a:t>Varianta zavedení programu celoživotního vzdělávání Péče a výchova v raném věku</a:t>
            </a:r>
            <a:r>
              <a:rPr lang="cs-CZ" dirty="0"/>
              <a:t>, který je zaměřen na kompetence pečujících osob, možnosti jejich utváření </a:t>
            </a:r>
            <a:br>
              <a:rPr lang="cs-CZ" dirty="0"/>
            </a:br>
            <a:r>
              <a:rPr lang="cs-CZ" dirty="0"/>
              <a:t>a rozvíjení s ohledem na specifické principy práce s dětmi v raném věku, nevyžaduje změny ve stávajících programech, protože se jedná o rozšíření nabídky celoživotního vzdělávání.  </a:t>
            </a:r>
          </a:p>
          <a:p>
            <a:pPr algn="just"/>
            <a:r>
              <a:rPr lang="cs-CZ" dirty="0"/>
              <a:t>Toto řešení by bylo </a:t>
            </a:r>
            <a:r>
              <a:rPr lang="cs-CZ" b="1" dirty="0"/>
              <a:t>efektivní a méně náročné</a:t>
            </a:r>
            <a:r>
              <a:rPr lang="cs-CZ" dirty="0"/>
              <a:t>.</a:t>
            </a:r>
          </a:p>
          <a:p>
            <a:pPr algn="just"/>
            <a:r>
              <a:rPr lang="cs-CZ" dirty="0"/>
              <a:t>Program Péče a výchova v raném věku formou celoživotního vzdělávání není zatím součástí návrhu zákona o poskytování služby péče o dítě v mikrojeslích, je nutné program nejdříve ověřit v praxi a zrevidovat.</a:t>
            </a:r>
          </a:p>
          <a:p>
            <a:pPr algn="just"/>
            <a:endParaRPr lang="cs-CZ" dirty="0"/>
          </a:p>
          <a:p>
            <a:pPr algn="just"/>
            <a:endParaRPr lang="cs-CZ" dirty="0"/>
          </a:p>
        </p:txBody>
      </p:sp>
    </p:spTree>
    <p:extLst>
      <p:ext uri="{BB962C8B-B14F-4D97-AF65-F5344CB8AC3E}">
        <p14:creationId xmlns:p14="http://schemas.microsoft.com/office/powerpoint/2010/main" val="112793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informace</a:t>
            </a:r>
          </a:p>
        </p:txBody>
      </p:sp>
      <p:sp>
        <p:nvSpPr>
          <p:cNvPr id="5" name="Zástupný obsah 4">
            <a:extLst>
              <a:ext uri="{FF2B5EF4-FFF2-40B4-BE49-F238E27FC236}">
                <a16:creationId xmlns:a16="http://schemas.microsoft.com/office/drawing/2014/main" id="{A25B1518-E9C9-483A-8C05-DA9DC7AA78D5}"/>
              </a:ext>
            </a:extLst>
          </p:cNvPr>
          <p:cNvSpPr>
            <a:spLocks noGrp="1"/>
          </p:cNvSpPr>
          <p:nvPr>
            <p:ph idx="1"/>
          </p:nvPr>
        </p:nvSpPr>
        <p:spPr>
          <a:xfrm>
            <a:off x="540000" y="1921995"/>
            <a:ext cx="5184128" cy="1629000"/>
          </a:xfrm>
        </p:spPr>
        <p:txBody>
          <a:bodyPr/>
          <a:lstStyle/>
          <a:p>
            <a:pPr algn="just">
              <a:buFont typeface="Wingdings" panose="05000000000000000000" pitchFamily="2" charset="2"/>
              <a:buChar char="l"/>
            </a:pPr>
            <a:r>
              <a:rPr lang="cs-CZ" dirty="0"/>
              <a:t>Zanalyzovat podmínky vzdělávání pečujících osob ve službách péče o děti do zahájení povinné školní docházky v České republice.</a:t>
            </a:r>
          </a:p>
          <a:p>
            <a:pPr algn="just"/>
            <a:endParaRPr lang="cs-CZ" dirty="0"/>
          </a:p>
        </p:txBody>
      </p:sp>
      <p:sp>
        <p:nvSpPr>
          <p:cNvPr id="6" name="Zástupný obsah 5">
            <a:extLst>
              <a:ext uri="{FF2B5EF4-FFF2-40B4-BE49-F238E27FC236}">
                <a16:creationId xmlns:a16="http://schemas.microsoft.com/office/drawing/2014/main" id="{1367B796-1FD0-4321-86E2-89E6A8B7112F}"/>
              </a:ext>
            </a:extLst>
          </p:cNvPr>
          <p:cNvSpPr>
            <a:spLocks noGrp="1"/>
          </p:cNvSpPr>
          <p:nvPr>
            <p:ph idx="10"/>
          </p:nvPr>
        </p:nvSpPr>
        <p:spPr>
          <a:xfrm>
            <a:off x="4067944" y="4149000"/>
            <a:ext cx="4824536" cy="1224216"/>
          </a:xfrm>
        </p:spPr>
        <p:txBody>
          <a:bodyPr/>
          <a:lstStyle/>
          <a:p>
            <a:pPr>
              <a:buFont typeface="Wingdings" panose="05000000000000000000" pitchFamily="2" charset="2"/>
              <a:buChar char="l"/>
            </a:pPr>
            <a:r>
              <a:rPr lang="cs-CZ" dirty="0"/>
              <a:t>Navrhnout komplexní systém vzdělávání pečujících osob </a:t>
            </a:r>
            <a:br>
              <a:rPr lang="cs-CZ" dirty="0"/>
            </a:br>
            <a:r>
              <a:rPr lang="cs-CZ" dirty="0"/>
              <a:t>o děti v raném věku.</a:t>
            </a:r>
          </a:p>
        </p:txBody>
      </p:sp>
      <p:sp>
        <p:nvSpPr>
          <p:cNvPr id="7" name="Ovál 6">
            <a:extLst>
              <a:ext uri="{FF2B5EF4-FFF2-40B4-BE49-F238E27FC236}">
                <a16:creationId xmlns:a16="http://schemas.microsoft.com/office/drawing/2014/main" id="{B174AE54-4C0E-4878-BDE9-5D394CF33171}"/>
              </a:ext>
            </a:extLst>
          </p:cNvPr>
          <p:cNvSpPr/>
          <p:nvPr/>
        </p:nvSpPr>
        <p:spPr>
          <a:xfrm rot="6510729">
            <a:off x="7179335" y="1488857"/>
            <a:ext cx="762001" cy="1011139"/>
          </a:xfrm>
          <a:prstGeom prst="ellipse">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dirty="0"/>
          </a:p>
        </p:txBody>
      </p:sp>
      <p:sp>
        <p:nvSpPr>
          <p:cNvPr id="8" name="Obdélník 7">
            <a:extLst>
              <a:ext uri="{FF2B5EF4-FFF2-40B4-BE49-F238E27FC236}">
                <a16:creationId xmlns:a16="http://schemas.microsoft.com/office/drawing/2014/main" id="{66F5559A-9624-4D27-81FD-20ED0D4A6740}"/>
              </a:ext>
            </a:extLst>
          </p:cNvPr>
          <p:cNvSpPr/>
          <p:nvPr/>
        </p:nvSpPr>
        <p:spPr>
          <a:xfrm rot="2806747">
            <a:off x="7083666" y="2186221"/>
            <a:ext cx="209893" cy="660026"/>
          </a:xfrm>
          <a:prstGeom prst="rect">
            <a:avLst/>
          </a:prstGeom>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dirty="0"/>
          </a:p>
        </p:txBody>
      </p:sp>
      <p:sp>
        <p:nvSpPr>
          <p:cNvPr id="9" name="Vývojový diagram: děrná páska 8">
            <a:extLst>
              <a:ext uri="{FF2B5EF4-FFF2-40B4-BE49-F238E27FC236}">
                <a16:creationId xmlns:a16="http://schemas.microsoft.com/office/drawing/2014/main" id="{16A82DF3-25BA-49D3-A199-E93C00E4E9A4}"/>
              </a:ext>
            </a:extLst>
          </p:cNvPr>
          <p:cNvSpPr/>
          <p:nvPr/>
        </p:nvSpPr>
        <p:spPr>
          <a:xfrm rot="17462714">
            <a:off x="1520009" y="4320922"/>
            <a:ext cx="1418584" cy="108012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dirty="0"/>
          </a:p>
        </p:txBody>
      </p:sp>
      <p:cxnSp>
        <p:nvCxnSpPr>
          <p:cNvPr id="11" name="Přímá spojnice 10">
            <a:extLst>
              <a:ext uri="{FF2B5EF4-FFF2-40B4-BE49-F238E27FC236}">
                <a16:creationId xmlns:a16="http://schemas.microsoft.com/office/drawing/2014/main" id="{AC1EEF1E-5707-42E2-99E3-561AB16BA384}"/>
              </a:ext>
            </a:extLst>
          </p:cNvPr>
          <p:cNvCxnSpPr>
            <a:cxnSpLocks/>
          </p:cNvCxnSpPr>
          <p:nvPr/>
        </p:nvCxnSpPr>
        <p:spPr>
          <a:xfrm>
            <a:off x="1979712" y="4293096"/>
            <a:ext cx="576064"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142D07F5-6B1B-4EA4-8568-DB76B52E2BB9}"/>
              </a:ext>
            </a:extLst>
          </p:cNvPr>
          <p:cNvCxnSpPr>
            <a:cxnSpLocks/>
          </p:cNvCxnSpPr>
          <p:nvPr/>
        </p:nvCxnSpPr>
        <p:spPr>
          <a:xfrm>
            <a:off x="1920137" y="5229200"/>
            <a:ext cx="36004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811FC074-FDC9-4158-A852-A071B65028AE}"/>
              </a:ext>
            </a:extLst>
          </p:cNvPr>
          <p:cNvCxnSpPr>
            <a:cxnSpLocks/>
          </p:cNvCxnSpPr>
          <p:nvPr/>
        </p:nvCxnSpPr>
        <p:spPr>
          <a:xfrm>
            <a:off x="1920137" y="4509120"/>
            <a:ext cx="563631"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B039335-83E5-4F7E-BC9C-D12E8435EE15}"/>
              </a:ext>
            </a:extLst>
          </p:cNvPr>
          <p:cNvCxnSpPr>
            <a:cxnSpLocks/>
          </p:cNvCxnSpPr>
          <p:nvPr/>
        </p:nvCxnSpPr>
        <p:spPr>
          <a:xfrm>
            <a:off x="1979712" y="4725144"/>
            <a:ext cx="504056" cy="1980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32D38CA4-4574-42AC-A457-F68B3F82C95C}"/>
              </a:ext>
            </a:extLst>
          </p:cNvPr>
          <p:cNvCxnSpPr>
            <a:cxnSpLocks/>
          </p:cNvCxnSpPr>
          <p:nvPr/>
        </p:nvCxnSpPr>
        <p:spPr>
          <a:xfrm>
            <a:off x="1920137" y="4923156"/>
            <a:ext cx="563631"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D4AEA629-7068-4705-94B7-B29F25D5F658}"/>
              </a:ext>
            </a:extLst>
          </p:cNvPr>
          <p:cNvCxnSpPr>
            <a:cxnSpLocks/>
          </p:cNvCxnSpPr>
          <p:nvPr/>
        </p:nvCxnSpPr>
        <p:spPr>
          <a:xfrm>
            <a:off x="1920137" y="5085183"/>
            <a:ext cx="563631"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ovéPole 37">
            <a:extLst>
              <a:ext uri="{FF2B5EF4-FFF2-40B4-BE49-F238E27FC236}">
                <a16:creationId xmlns:a16="http://schemas.microsoft.com/office/drawing/2014/main" id="{D95649B2-0C5A-49C8-95CB-0504DFD18AFB}"/>
              </a:ext>
            </a:extLst>
          </p:cNvPr>
          <p:cNvSpPr txBox="1"/>
          <p:nvPr/>
        </p:nvSpPr>
        <p:spPr>
          <a:xfrm>
            <a:off x="395536" y="1301419"/>
            <a:ext cx="5040560" cy="461665"/>
          </a:xfrm>
          <a:prstGeom prst="rect">
            <a:avLst/>
          </a:prstGeom>
          <a:noFill/>
        </p:spPr>
        <p:txBody>
          <a:bodyPr wrap="square" rtlCol="0">
            <a:spAutoFit/>
          </a:bodyPr>
          <a:lstStyle/>
          <a:p>
            <a:r>
              <a:rPr lang="cs-CZ" sz="2400" b="1" dirty="0"/>
              <a:t>Cíl dokumentu</a:t>
            </a:r>
          </a:p>
        </p:txBody>
      </p:sp>
    </p:spTree>
    <p:extLst>
      <p:ext uri="{BB962C8B-B14F-4D97-AF65-F5344CB8AC3E}">
        <p14:creationId xmlns:p14="http://schemas.microsoft.com/office/powerpoint/2010/main" val="372569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AA51F-CCF2-4A61-96C1-0FDFAF13DD12}"/>
              </a:ext>
            </a:extLst>
          </p:cNvPr>
          <p:cNvSpPr>
            <a:spLocks noGrp="1"/>
          </p:cNvSpPr>
          <p:nvPr>
            <p:ph type="title"/>
          </p:nvPr>
        </p:nvSpPr>
        <p:spPr>
          <a:xfrm>
            <a:off x="0" y="130000"/>
            <a:ext cx="9144000" cy="1210768"/>
          </a:xfrm>
        </p:spPr>
        <p:txBody>
          <a:bodyPr/>
          <a:lstStyle/>
          <a:p>
            <a:r>
              <a:rPr lang="cs-CZ" sz="2800" dirty="0"/>
              <a:t>Profesní kvalifikace Chůva pro děti do za-hájení povinné školní docházky (69-017-M)</a:t>
            </a:r>
            <a:br>
              <a:rPr lang="cs-CZ" sz="2800" dirty="0"/>
            </a:br>
            <a:endParaRPr lang="cs-CZ" sz="2800" dirty="0"/>
          </a:p>
        </p:txBody>
      </p:sp>
      <p:sp>
        <p:nvSpPr>
          <p:cNvPr id="3" name="Zástupný obsah 2">
            <a:extLst>
              <a:ext uri="{FF2B5EF4-FFF2-40B4-BE49-F238E27FC236}">
                <a16:creationId xmlns:a16="http://schemas.microsoft.com/office/drawing/2014/main" id="{F921865B-17E7-4BE0-AEEA-A1F568BABA53}"/>
              </a:ext>
            </a:extLst>
          </p:cNvPr>
          <p:cNvSpPr>
            <a:spLocks noGrp="1"/>
          </p:cNvSpPr>
          <p:nvPr>
            <p:ph idx="1"/>
          </p:nvPr>
        </p:nvSpPr>
        <p:spPr>
          <a:xfrm>
            <a:off x="151317" y="1340768"/>
            <a:ext cx="6436907" cy="2232248"/>
          </a:xfrm>
        </p:spPr>
        <p:txBody>
          <a:bodyPr/>
          <a:lstStyle/>
          <a:p>
            <a:pPr algn="just"/>
            <a:r>
              <a:rPr lang="cs-CZ" dirty="0"/>
              <a:t>V rámci projektu „Mikrojesle“ došlo ke zhodnocení a úpravě zkoušky PK Chůva.</a:t>
            </a:r>
          </a:p>
          <a:p>
            <a:pPr algn="just"/>
            <a:r>
              <a:rPr lang="cs-CZ" dirty="0"/>
              <a:t>PK Chůva je součástí Národní soustavy kvalifikací.*</a:t>
            </a:r>
          </a:p>
          <a:p>
            <a:pPr algn="just"/>
            <a:r>
              <a:rPr lang="cs-CZ" dirty="0"/>
              <a:t>Prvotní verze platná od 2</a:t>
            </a:r>
            <a:r>
              <a:rPr lang="cs-CZ" dirty="0" smtClean="0"/>
              <a:t>. 11. 2012</a:t>
            </a:r>
            <a:r>
              <a:rPr lang="cs-CZ" dirty="0"/>
              <a:t>.**</a:t>
            </a:r>
          </a:p>
          <a:p>
            <a:pPr marL="0" indent="0" algn="just">
              <a:buNone/>
            </a:pPr>
            <a:endParaRPr lang="cs-CZ" dirty="0"/>
          </a:p>
        </p:txBody>
      </p:sp>
      <p:pic>
        <p:nvPicPr>
          <p:cNvPr id="5" name="Obrázek 4" descr="Obsah obrázku stůl&#10;&#10;Popis byl vytvořen automaticky">
            <a:extLst>
              <a:ext uri="{FF2B5EF4-FFF2-40B4-BE49-F238E27FC236}">
                <a16:creationId xmlns:a16="http://schemas.microsoft.com/office/drawing/2014/main" id="{E02969D1-8E2E-43A7-824D-8A63BAD11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73873">
            <a:off x="6995962" y="1380633"/>
            <a:ext cx="1711129" cy="1820734"/>
          </a:xfrm>
          <a:prstGeom prst="rect">
            <a:avLst/>
          </a:prstGeom>
        </p:spPr>
      </p:pic>
      <p:sp>
        <p:nvSpPr>
          <p:cNvPr id="15" name="TextovéPole 14">
            <a:extLst>
              <a:ext uri="{FF2B5EF4-FFF2-40B4-BE49-F238E27FC236}">
                <a16:creationId xmlns:a16="http://schemas.microsoft.com/office/drawing/2014/main" id="{84E97FBF-107C-4A4C-A25B-0DD846B534F9}"/>
              </a:ext>
            </a:extLst>
          </p:cNvPr>
          <p:cNvSpPr txBox="1"/>
          <p:nvPr/>
        </p:nvSpPr>
        <p:spPr>
          <a:xfrm>
            <a:off x="87683" y="3670126"/>
            <a:ext cx="8905000" cy="3046988"/>
          </a:xfrm>
          <a:prstGeom prst="rect">
            <a:avLst/>
          </a:prstGeom>
          <a:noFill/>
        </p:spPr>
        <p:txBody>
          <a:bodyPr wrap="square" rtlCol="0">
            <a:spAutoFit/>
          </a:bodyPr>
          <a:lstStyle/>
          <a:p>
            <a:pPr marL="342900" indent="-342900" algn="just">
              <a:buClr>
                <a:schemeClr val="tx1">
                  <a:lumMod val="40000"/>
                  <a:lumOff val="60000"/>
                </a:schemeClr>
              </a:buClr>
              <a:buFont typeface="Wingdings" panose="05000000000000000000" pitchFamily="2" charset="2"/>
              <a:buChar char="l"/>
            </a:pPr>
            <a:r>
              <a:rPr lang="cs-CZ" sz="2400" dirty="0"/>
              <a:t>V rámci revize byl kladen velký důraz na </a:t>
            </a:r>
            <a:r>
              <a:rPr lang="cs-CZ" sz="2400" b="1" dirty="0"/>
              <a:t>jednoznačnost zadání </a:t>
            </a:r>
            <a:r>
              <a:rPr lang="cs-CZ" sz="2400" dirty="0"/>
              <a:t>pro autorizované osoby a požadavek zkoušet převážně </a:t>
            </a:r>
            <a:r>
              <a:rPr lang="cs-CZ" sz="2400" b="1" dirty="0"/>
              <a:t>praktické dovednosti uchazečů/uchazeček</a:t>
            </a:r>
            <a:r>
              <a:rPr lang="cs-CZ" sz="2400" dirty="0"/>
              <a:t>. </a:t>
            </a:r>
          </a:p>
          <a:p>
            <a:pPr marL="342900" indent="-342900" algn="just">
              <a:buClr>
                <a:schemeClr val="tx1">
                  <a:lumMod val="40000"/>
                  <a:lumOff val="60000"/>
                </a:schemeClr>
              </a:buClr>
              <a:buFont typeface="Wingdings" panose="05000000000000000000" pitchFamily="2" charset="2"/>
              <a:buChar char="l"/>
            </a:pPr>
            <a:r>
              <a:rPr lang="cs-CZ" sz="2400" dirty="0"/>
              <a:t>Aktuální podoba hodnoticího standardu vešla v platnost </a:t>
            </a:r>
            <a:br>
              <a:rPr lang="cs-CZ" sz="2400" dirty="0"/>
            </a:br>
            <a:r>
              <a:rPr lang="cs-CZ" sz="2400" b="1" dirty="0" smtClean="0"/>
              <a:t>14. 1. 2020</a:t>
            </a:r>
            <a:r>
              <a:rPr lang="cs-CZ" sz="2400" dirty="0"/>
              <a:t>.</a:t>
            </a:r>
          </a:p>
          <a:p>
            <a:pPr marL="342900" indent="-342900" algn="just">
              <a:buClr>
                <a:schemeClr val="tx1">
                  <a:lumMod val="40000"/>
                  <a:lumOff val="60000"/>
                </a:schemeClr>
              </a:buClr>
              <a:buFont typeface="Wingdings" panose="05000000000000000000" pitchFamily="2" charset="2"/>
              <a:buChar char="l"/>
            </a:pPr>
            <a:r>
              <a:rPr lang="cs-CZ" sz="2400" dirty="0"/>
              <a:t>V návaznosti na revizi kvalifikačního a hodnoticího standardu PK Chůva byl v rámci projektu připraven </a:t>
            </a:r>
            <a:r>
              <a:rPr lang="cs-CZ" sz="2400" b="1" dirty="0"/>
              <a:t>doporučující metodický materiál.***</a:t>
            </a:r>
            <a:endParaRPr lang="cs-CZ" sz="2400" dirty="0"/>
          </a:p>
        </p:txBody>
      </p:sp>
    </p:spTree>
    <p:extLst>
      <p:ext uri="{BB962C8B-B14F-4D97-AF65-F5344CB8AC3E}">
        <p14:creationId xmlns:p14="http://schemas.microsoft.com/office/powerpoint/2010/main" val="180808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99E96-C6B2-4DD3-BB98-681E62C607A9}"/>
              </a:ext>
            </a:extLst>
          </p:cNvPr>
          <p:cNvSpPr>
            <a:spLocks noGrp="1"/>
          </p:cNvSpPr>
          <p:nvPr>
            <p:ph type="title"/>
          </p:nvPr>
        </p:nvSpPr>
        <p:spPr>
          <a:xfrm>
            <a:off x="360000" y="0"/>
            <a:ext cx="8784000" cy="1080000"/>
          </a:xfrm>
        </p:spPr>
        <p:txBody>
          <a:bodyPr/>
          <a:lstStyle/>
          <a:p>
            <a:r>
              <a:rPr lang="cs-CZ" dirty="0"/>
              <a:t>Povinné další vzdělávání pečujících osob</a:t>
            </a:r>
          </a:p>
        </p:txBody>
      </p:sp>
      <p:sp>
        <p:nvSpPr>
          <p:cNvPr id="3" name="Zástupný obsah 2">
            <a:extLst>
              <a:ext uri="{FF2B5EF4-FFF2-40B4-BE49-F238E27FC236}">
                <a16:creationId xmlns:a16="http://schemas.microsoft.com/office/drawing/2014/main" id="{25990867-DA1F-4B8F-8947-BCB632856C2A}"/>
              </a:ext>
            </a:extLst>
          </p:cNvPr>
          <p:cNvSpPr>
            <a:spLocks noGrp="1"/>
          </p:cNvSpPr>
          <p:nvPr>
            <p:ph idx="1"/>
          </p:nvPr>
        </p:nvSpPr>
        <p:spPr>
          <a:xfrm>
            <a:off x="251520" y="1340768"/>
            <a:ext cx="8712480" cy="5256584"/>
          </a:xfrm>
        </p:spPr>
        <p:txBody>
          <a:bodyPr/>
          <a:lstStyle/>
          <a:p>
            <a:pPr algn="just"/>
            <a:r>
              <a:rPr lang="cs-CZ" dirty="0"/>
              <a:t>Platforma složená z expertek* v rámci projektu „Mikrojesle“ navrhla </a:t>
            </a:r>
            <a:r>
              <a:rPr lang="cs-CZ" b="1" dirty="0"/>
              <a:t>zavedení povinného dalšího vzdělávání pečujících osob</a:t>
            </a:r>
            <a:r>
              <a:rPr lang="cs-CZ" dirty="0"/>
              <a:t>.</a:t>
            </a:r>
          </a:p>
          <a:p>
            <a:pPr algn="just"/>
            <a:r>
              <a:rPr lang="cs-CZ" dirty="0"/>
              <a:t>Návrh stanovuje povinnost dalšího vzdělávání </a:t>
            </a:r>
            <a:r>
              <a:rPr lang="cs-CZ" b="1" dirty="0"/>
              <a:t>min. 12 hodin ročně.</a:t>
            </a:r>
          </a:p>
          <a:p>
            <a:pPr algn="just"/>
            <a:r>
              <a:rPr lang="cs-CZ" dirty="0"/>
              <a:t>Důraz je kladen na poskytování první pomoci se zaměřením na děti předškolního věku a semináře, které souvisejí s výkonem dané profese pečující osoby.</a:t>
            </a:r>
          </a:p>
          <a:p>
            <a:pPr algn="just"/>
            <a:r>
              <a:rPr lang="cs-CZ" dirty="0"/>
              <a:t>Tuto novou povinnost zavádí také návrh zákona </a:t>
            </a:r>
            <a:br>
              <a:rPr lang="cs-CZ" dirty="0"/>
            </a:br>
            <a:r>
              <a:rPr lang="cs-CZ" dirty="0"/>
              <a:t>o poskytování služby péče o dítě v mikrojeslích, který je jedním z výstupů tohoto projektu.</a:t>
            </a:r>
          </a:p>
        </p:txBody>
      </p:sp>
    </p:spTree>
    <p:extLst>
      <p:ext uri="{BB962C8B-B14F-4D97-AF65-F5344CB8AC3E}">
        <p14:creationId xmlns:p14="http://schemas.microsoft.com/office/powerpoint/2010/main" val="360879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02770-2C5D-4767-8F9D-4D9042C9AE00}"/>
              </a:ext>
            </a:extLst>
          </p:cNvPr>
          <p:cNvSpPr>
            <a:spLocks noGrp="1"/>
          </p:cNvSpPr>
          <p:nvPr>
            <p:ph type="title"/>
          </p:nvPr>
        </p:nvSpPr>
        <p:spPr/>
        <p:txBody>
          <a:bodyPr/>
          <a:lstStyle/>
          <a:p>
            <a:r>
              <a:rPr lang="cs-CZ" dirty="0"/>
              <a:t>Povinná reflektivní praxe</a:t>
            </a:r>
          </a:p>
        </p:txBody>
      </p:sp>
      <p:sp>
        <p:nvSpPr>
          <p:cNvPr id="3" name="Zástupný obsah 2">
            <a:extLst>
              <a:ext uri="{FF2B5EF4-FFF2-40B4-BE49-F238E27FC236}">
                <a16:creationId xmlns:a16="http://schemas.microsoft.com/office/drawing/2014/main" id="{447A640E-0332-4A1B-B81D-588ACF79FF31}"/>
              </a:ext>
            </a:extLst>
          </p:cNvPr>
          <p:cNvSpPr>
            <a:spLocks noGrp="1"/>
          </p:cNvSpPr>
          <p:nvPr>
            <p:ph idx="1"/>
          </p:nvPr>
        </p:nvSpPr>
        <p:spPr>
          <a:xfrm>
            <a:off x="360000" y="1196752"/>
            <a:ext cx="8424000" cy="5400600"/>
          </a:xfrm>
        </p:spPr>
        <p:txBody>
          <a:bodyPr/>
          <a:lstStyle/>
          <a:p>
            <a:pPr algn="just"/>
            <a:r>
              <a:rPr lang="cs-CZ" dirty="0"/>
              <a:t>Členky platformy* projektu „Mikrojesle“ navrhují, aby byla podmínkou pro možnost práce s malými dětmi také </a:t>
            </a:r>
            <a:r>
              <a:rPr lang="cs-CZ" b="1" dirty="0"/>
              <a:t>reflektivní praxe</a:t>
            </a:r>
            <a:r>
              <a:rPr lang="cs-CZ" dirty="0"/>
              <a:t>, která by umožnila pečujícím osobám zažít skutečný provoz zařízení péče o předškolní děti.</a:t>
            </a:r>
          </a:p>
          <a:p>
            <a:pPr algn="just"/>
            <a:r>
              <a:rPr lang="cs-CZ" dirty="0"/>
              <a:t>Cílem zavedení povinné reflektivní praxe je seznámení budoucí pečující osoby s celou škálou činností, kterou bude muset daná osoba zvládnout při péči o dítě, včetně organizace práce, řešení nenadálých situací či zajištění provozu zařízení.</a:t>
            </a:r>
          </a:p>
          <a:p>
            <a:pPr marL="0" indent="0" algn="just">
              <a:buNone/>
            </a:pPr>
            <a:r>
              <a:rPr lang="cs-CZ" b="1" dirty="0"/>
              <a:t>Povinný obsah praxe:</a:t>
            </a:r>
          </a:p>
          <a:p>
            <a:pPr algn="just"/>
            <a:r>
              <a:rPr lang="cs-CZ" dirty="0"/>
              <a:t>minimálně 80 hodin;</a:t>
            </a:r>
          </a:p>
          <a:p>
            <a:pPr algn="just"/>
            <a:r>
              <a:rPr lang="cs-CZ" dirty="0"/>
              <a:t>absolvování ve dvou registrovaných zařízeních služeb péče o děti.</a:t>
            </a:r>
          </a:p>
        </p:txBody>
      </p:sp>
    </p:spTree>
    <p:extLst>
      <p:ext uri="{BB962C8B-B14F-4D97-AF65-F5344CB8AC3E}">
        <p14:creationId xmlns:p14="http://schemas.microsoft.com/office/powerpoint/2010/main" val="410475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27F86-B965-4675-9326-B66A473E9A5E}"/>
              </a:ext>
            </a:extLst>
          </p:cNvPr>
          <p:cNvSpPr>
            <a:spLocks noGrp="1"/>
          </p:cNvSpPr>
          <p:nvPr>
            <p:ph type="title"/>
          </p:nvPr>
        </p:nvSpPr>
        <p:spPr/>
        <p:txBody>
          <a:bodyPr/>
          <a:lstStyle/>
          <a:p>
            <a:r>
              <a:rPr lang="cs-CZ" dirty="0"/>
              <a:t>Povinná reflektivní praxe</a:t>
            </a:r>
          </a:p>
        </p:txBody>
      </p:sp>
      <p:sp>
        <p:nvSpPr>
          <p:cNvPr id="3" name="Zástupný obsah 2">
            <a:extLst>
              <a:ext uri="{FF2B5EF4-FFF2-40B4-BE49-F238E27FC236}">
                <a16:creationId xmlns:a16="http://schemas.microsoft.com/office/drawing/2014/main" id="{D807FB90-69A2-4613-8C6C-0051AB844CC0}"/>
              </a:ext>
            </a:extLst>
          </p:cNvPr>
          <p:cNvSpPr>
            <a:spLocks noGrp="1"/>
          </p:cNvSpPr>
          <p:nvPr>
            <p:ph idx="1"/>
          </p:nvPr>
        </p:nvSpPr>
        <p:spPr>
          <a:xfrm>
            <a:off x="251520" y="1484784"/>
            <a:ext cx="8532413" cy="4896544"/>
          </a:xfrm>
        </p:spPr>
        <p:txBody>
          <a:bodyPr/>
          <a:lstStyle/>
          <a:p>
            <a:pPr algn="just"/>
            <a:r>
              <a:rPr lang="cs-CZ" dirty="0"/>
              <a:t>Obsahem praxe by bylo aktivní zapojení budoucí pečující osoby do péče o dítě v místě výkonu praxe, provedení sebereflexe vykonané praxe a poté také reflexe ze strany kompetentní osoby vůči danému člověku na praxi.</a:t>
            </a:r>
          </a:p>
          <a:p>
            <a:pPr algn="just"/>
            <a:r>
              <a:rPr lang="cs-CZ" dirty="0"/>
              <a:t>Zavedení povinné reflektivní praxe návrh zákona* neobsahuje, jelikož zavedení tohoto opatření do praxe je velice obtížné.</a:t>
            </a:r>
          </a:p>
          <a:p>
            <a:pPr algn="just"/>
            <a:r>
              <a:rPr lang="cs-CZ" dirty="0"/>
              <a:t>Je nutné věnovat tomuto tématu širší diskurz, jakým způsobem by bylo možné zavést tuto povinnost do praxe, </a:t>
            </a:r>
            <a:br>
              <a:rPr lang="cs-CZ" dirty="0"/>
            </a:br>
            <a:r>
              <a:rPr lang="cs-CZ" dirty="0"/>
              <a:t>s tím také souvisí finanční náročnost tohoto opatření.</a:t>
            </a:r>
          </a:p>
        </p:txBody>
      </p:sp>
    </p:spTree>
    <p:extLst>
      <p:ext uri="{BB962C8B-B14F-4D97-AF65-F5344CB8AC3E}">
        <p14:creationId xmlns:p14="http://schemas.microsoft.com/office/powerpoint/2010/main" val="89438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CB7542-9430-49F3-B943-723B591660CA}"/>
              </a:ext>
            </a:extLst>
          </p:cNvPr>
          <p:cNvSpPr>
            <a:spLocks noGrp="1"/>
          </p:cNvSpPr>
          <p:nvPr>
            <p:ph type="title"/>
          </p:nvPr>
        </p:nvSpPr>
        <p:spPr/>
        <p:txBody>
          <a:bodyPr/>
          <a:lstStyle/>
          <a:p>
            <a:r>
              <a:rPr lang="cs-CZ" dirty="0"/>
              <a:t>závěr</a:t>
            </a:r>
          </a:p>
        </p:txBody>
      </p:sp>
      <p:sp>
        <p:nvSpPr>
          <p:cNvPr id="3" name="Zástupný obsah 2">
            <a:extLst>
              <a:ext uri="{FF2B5EF4-FFF2-40B4-BE49-F238E27FC236}">
                <a16:creationId xmlns:a16="http://schemas.microsoft.com/office/drawing/2014/main" id="{7019EE1D-724E-4A40-8EF2-05C8DA5F67E6}"/>
              </a:ext>
            </a:extLst>
          </p:cNvPr>
          <p:cNvSpPr>
            <a:spLocks noGrp="1"/>
          </p:cNvSpPr>
          <p:nvPr>
            <p:ph idx="1"/>
          </p:nvPr>
        </p:nvSpPr>
        <p:spPr>
          <a:xfrm>
            <a:off x="360000" y="1196752"/>
            <a:ext cx="8604488" cy="5040560"/>
          </a:xfrm>
          <a:blipFill dpi="0" rotWithShape="1">
            <a:blip r:embed="rId2">
              <a:alphaModFix amt="23000"/>
            </a:blip>
            <a:srcRect/>
            <a:stretch>
              <a:fillRect/>
            </a:stretch>
          </a:blipFill>
        </p:spPr>
        <p:txBody>
          <a:bodyPr/>
          <a:lstStyle/>
          <a:p>
            <a:pPr algn="just"/>
            <a:r>
              <a:rPr lang="cs-CZ" b="1" dirty="0"/>
              <a:t>Oblasti péče a výchovy raného věku </a:t>
            </a:r>
            <a:r>
              <a:rPr lang="cs-CZ" dirty="0"/>
              <a:t>je nutné v ČR věnovat </a:t>
            </a:r>
            <a:r>
              <a:rPr lang="cs-CZ" b="1" dirty="0"/>
              <a:t>zvýšenou pozornost.</a:t>
            </a:r>
          </a:p>
          <a:p>
            <a:pPr algn="just"/>
            <a:r>
              <a:rPr lang="cs-CZ" dirty="0"/>
              <a:t>Na základě analýzy pedagogických, sociálních </a:t>
            </a:r>
            <a:br>
              <a:rPr lang="cs-CZ" dirty="0"/>
            </a:br>
            <a:r>
              <a:rPr lang="cs-CZ" dirty="0"/>
              <a:t>a zdravotnických oborů na středních, vyšších odborných </a:t>
            </a:r>
            <a:br>
              <a:rPr lang="cs-CZ" dirty="0"/>
            </a:br>
            <a:r>
              <a:rPr lang="cs-CZ" dirty="0"/>
              <a:t>a vysokých školách byl vytvořen </a:t>
            </a:r>
            <a:r>
              <a:rPr lang="cs-CZ" b="1" dirty="0"/>
              <a:t>program Péče a výchova </a:t>
            </a:r>
            <a:br>
              <a:rPr lang="cs-CZ" b="1" dirty="0"/>
            </a:br>
            <a:r>
              <a:rPr lang="cs-CZ" b="1" dirty="0"/>
              <a:t>v raném věku</a:t>
            </a:r>
            <a:r>
              <a:rPr lang="cs-CZ" dirty="0"/>
              <a:t>, který reaguje na potřebnost posílení kvalifikovaných pečujících osob a podporuje kvalitu předškolního vzdělávání.</a:t>
            </a:r>
          </a:p>
          <a:p>
            <a:pPr algn="just"/>
            <a:r>
              <a:rPr lang="cs-CZ" dirty="0"/>
              <a:t>V rámci realizace projektu „Mikrojesle“ probíhala úzká</a:t>
            </a:r>
            <a:r>
              <a:rPr lang="cs-CZ" b="1" dirty="0"/>
              <a:t> spolupráce s Institutem výzkumu inkluzivního vzdělávání Pedagogické fakulty Masarykovy univerzity v Brně</a:t>
            </a:r>
            <a:r>
              <a:rPr lang="cs-CZ" dirty="0"/>
              <a:t>, který je zapojen do projektu „Pedagogika raného věku v institucích denní péče v České republice“.  </a:t>
            </a:r>
          </a:p>
        </p:txBody>
      </p:sp>
    </p:spTree>
    <p:extLst>
      <p:ext uri="{BB962C8B-B14F-4D97-AF65-F5344CB8AC3E}">
        <p14:creationId xmlns:p14="http://schemas.microsoft.com/office/powerpoint/2010/main" val="117091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2271B0-9021-47EC-960E-8C077CF3F350}"/>
              </a:ext>
            </a:extLst>
          </p:cNvPr>
          <p:cNvSpPr>
            <a:spLocks noGrp="1"/>
          </p:cNvSpPr>
          <p:nvPr>
            <p:ph type="title"/>
          </p:nvPr>
        </p:nvSpPr>
        <p:spPr/>
        <p:txBody>
          <a:bodyPr/>
          <a:lstStyle/>
          <a:p>
            <a:r>
              <a:rPr lang="cs-CZ" dirty="0"/>
              <a:t>závěr</a:t>
            </a:r>
          </a:p>
        </p:txBody>
      </p:sp>
      <p:sp>
        <p:nvSpPr>
          <p:cNvPr id="3" name="Zástupný obsah 2">
            <a:extLst>
              <a:ext uri="{FF2B5EF4-FFF2-40B4-BE49-F238E27FC236}">
                <a16:creationId xmlns:a16="http://schemas.microsoft.com/office/drawing/2014/main" id="{33259505-84F2-43F7-BB2D-CEBB2131B756}"/>
              </a:ext>
            </a:extLst>
          </p:cNvPr>
          <p:cNvSpPr>
            <a:spLocks noGrp="1"/>
          </p:cNvSpPr>
          <p:nvPr>
            <p:ph idx="1"/>
          </p:nvPr>
        </p:nvSpPr>
        <p:spPr>
          <a:xfrm>
            <a:off x="540000" y="1484784"/>
            <a:ext cx="8244000" cy="4635216"/>
          </a:xfrm>
        </p:spPr>
        <p:txBody>
          <a:bodyPr/>
          <a:lstStyle/>
          <a:p>
            <a:pPr algn="just"/>
            <a:r>
              <a:rPr lang="cs-CZ" b="1" dirty="0"/>
              <a:t>Jedním z cílů projektu „Pedagogika raného věku v institucích denní péče v České republice</a:t>
            </a:r>
            <a:r>
              <a:rPr lang="cs-CZ" dirty="0"/>
              <a:t>“ je </a:t>
            </a:r>
            <a:r>
              <a:rPr lang="cs-CZ" b="1" dirty="0"/>
              <a:t>ověření programu Péče a výchova v raném věku v praxi</a:t>
            </a:r>
            <a:r>
              <a:rPr lang="cs-CZ" dirty="0"/>
              <a:t>, což by přispělo do další diskuze o vzdělávání a kompetencích pečujících osob v oblasti rané výchovy a péče. </a:t>
            </a:r>
          </a:p>
          <a:p>
            <a:pPr algn="just"/>
            <a:r>
              <a:rPr lang="cs-CZ" dirty="0"/>
              <a:t>Na vývoji situace na akademické půdě bude mít především vliv zákonný rámec a plánované legislativní změny, které se týkají zařízení péče o děti raného věku.</a:t>
            </a:r>
          </a:p>
          <a:p>
            <a:pPr algn="just"/>
            <a:endParaRPr lang="cs-CZ" dirty="0"/>
          </a:p>
        </p:txBody>
      </p:sp>
    </p:spTree>
    <p:extLst>
      <p:ext uri="{BB962C8B-B14F-4D97-AF65-F5344CB8AC3E}">
        <p14:creationId xmlns:p14="http://schemas.microsoft.com/office/powerpoint/2010/main" val="3299305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CC509C3-608D-4030-A2F3-A260E817CF02}"/>
              </a:ext>
            </a:extLst>
          </p:cNvPr>
          <p:cNvPicPr/>
          <p:nvPr/>
        </p:nvPicPr>
        <p:blipFill>
          <a:blip r:embed="rId2" cstate="print">
            <a:alphaModFix amt="70000"/>
            <a:extLst>
              <a:ext uri="{BEBA8EAE-BF5A-486C-A8C5-ECC9F3942E4B}">
                <a14:imgProps xmlns:a14="http://schemas.microsoft.com/office/drawing/2010/main">
                  <a14:imgLayer r:embed="rId3">
                    <a14:imgEffect>
                      <a14:colorTemperature colorTemp="6379"/>
                    </a14:imgEffect>
                    <a14:imgEffect>
                      <a14:saturation sat="97000"/>
                    </a14:imgEffect>
                  </a14:imgLayer>
                </a14:imgProps>
              </a:ext>
              <a:ext uri="{28A0092B-C50C-407E-A947-70E740481C1C}">
                <a14:useLocalDpi xmlns:a14="http://schemas.microsoft.com/office/drawing/2010/main" val="0"/>
              </a:ext>
            </a:extLst>
          </a:blip>
          <a:stretch>
            <a:fillRect/>
          </a:stretch>
        </p:blipFill>
        <p:spPr bwMode="auto">
          <a:xfrm>
            <a:off x="7324596" y="260648"/>
            <a:ext cx="1261944" cy="690245"/>
          </a:xfrm>
          <a:prstGeom prst="rect">
            <a:avLst/>
          </a:prstGeom>
          <a:solidFill>
            <a:schemeClr val="bg2">
              <a:lumMod val="90000"/>
            </a:schemeClr>
          </a:solidFill>
          <a:ln>
            <a:noFill/>
          </a:ln>
        </p:spPr>
      </p:pic>
      <p:sp>
        <p:nvSpPr>
          <p:cNvPr id="2" name="Nadpis 1"/>
          <p:cNvSpPr>
            <a:spLocks noGrp="1"/>
          </p:cNvSpPr>
          <p:nvPr>
            <p:ph type="title"/>
          </p:nvPr>
        </p:nvSpPr>
        <p:spPr>
          <a:xfrm>
            <a:off x="683568" y="2276872"/>
            <a:ext cx="7560840" cy="1512168"/>
          </a:xfrm>
        </p:spPr>
        <p:txBody>
          <a:bodyPr/>
          <a:lstStyle/>
          <a:p>
            <a:pPr algn="ctr"/>
            <a:r>
              <a:rPr lang="cs-CZ" sz="4800" dirty="0"/>
              <a:t/>
            </a:r>
            <a:br>
              <a:rPr lang="cs-CZ" sz="4800" dirty="0"/>
            </a:br>
            <a:r>
              <a:rPr lang="cs-CZ" sz="1800" b="0" kern="1200" dirty="0">
                <a:solidFill>
                  <a:schemeClr val="tx1"/>
                </a:solidFill>
                <a:latin typeface="+mn-lt"/>
                <a:ea typeface="+mn-ea"/>
                <a:cs typeface="+mn-cs"/>
              </a:rPr>
              <a:t/>
            </a:r>
            <a:br>
              <a:rPr lang="cs-CZ" sz="1800" b="0" kern="1200" dirty="0">
                <a:solidFill>
                  <a:schemeClr val="tx1"/>
                </a:solidFill>
                <a:latin typeface="+mn-lt"/>
                <a:ea typeface="+mn-ea"/>
                <a:cs typeface="+mn-cs"/>
              </a:rPr>
            </a:br>
            <a:endParaRPr lang="cs-CZ" sz="4800" dirty="0"/>
          </a:p>
        </p:txBody>
      </p:sp>
      <p:sp>
        <p:nvSpPr>
          <p:cNvPr id="4" name="Zástupný symbol pro text 3"/>
          <p:cNvSpPr>
            <a:spLocks noGrp="1"/>
          </p:cNvSpPr>
          <p:nvPr>
            <p:ph type="body" sz="quarter" idx="14"/>
          </p:nvPr>
        </p:nvSpPr>
        <p:spPr>
          <a:xfrm>
            <a:off x="395536" y="4869160"/>
            <a:ext cx="8316456" cy="1224136"/>
          </a:xfrm>
        </p:spPr>
        <p:txBody>
          <a:bodyPr/>
          <a:lstStyle/>
          <a:p>
            <a:pPr lvl="0" algn="ctr">
              <a:buClrTx/>
              <a:buSzTx/>
              <a:defRPr/>
            </a:pPr>
            <a:r>
              <a:rPr lang="cs-CZ" sz="2800" b="1" dirty="0">
                <a:solidFill>
                  <a:srgbClr val="084A8B"/>
                </a:solidFill>
              </a:rPr>
              <a:t>Mgr. Veronika Dubová</a:t>
            </a:r>
          </a:p>
          <a:p>
            <a:pPr lvl="0" algn="ctr">
              <a:buClrTx/>
              <a:buSzTx/>
              <a:defRPr/>
            </a:pPr>
            <a:r>
              <a:rPr lang="cs-CZ" sz="2800" b="1" dirty="0">
                <a:solidFill>
                  <a:srgbClr val="084A8B"/>
                </a:solidFill>
              </a:rPr>
              <a:t>Svatava Staňková, DiS.</a:t>
            </a:r>
          </a:p>
          <a:p>
            <a:pPr lvl="0" algn="ctr">
              <a:buClrTx/>
              <a:buSzTx/>
              <a:defRPr/>
            </a:pPr>
            <a:r>
              <a:rPr lang="cs-CZ" sz="2800" b="1" dirty="0">
                <a:solidFill>
                  <a:srgbClr val="084A8B"/>
                </a:solidFill>
              </a:rPr>
              <a:t>Mgr. Jana Stanková</a:t>
            </a:r>
          </a:p>
          <a:p>
            <a:endParaRPr lang="cs-CZ" sz="1100" dirty="0"/>
          </a:p>
        </p:txBody>
      </p:sp>
      <p:sp>
        <p:nvSpPr>
          <p:cNvPr id="5" name="Zástupný symbol pro text 3">
            <a:extLst>
              <a:ext uri="{FF2B5EF4-FFF2-40B4-BE49-F238E27FC236}">
                <a16:creationId xmlns:a16="http://schemas.microsoft.com/office/drawing/2014/main" id="{592CB70C-017A-45DA-BA21-215C75C3CE3C}"/>
              </a:ext>
            </a:extLst>
          </p:cNvPr>
          <p:cNvSpPr txBox="1">
            <a:spLocks/>
          </p:cNvSpPr>
          <p:nvPr/>
        </p:nvSpPr>
        <p:spPr>
          <a:xfrm>
            <a:off x="665800" y="2312876"/>
            <a:ext cx="7812400" cy="2232248"/>
          </a:xfrm>
          <a:prstGeom prst="rect">
            <a:avLst/>
          </a:prstGeom>
        </p:spPr>
        <p:txBody>
          <a:bodyPr vert="horz" lIns="36000" tIns="0" rIns="36000" bIns="0" rtlCol="0" anchor="ctr" anchorCtr="0">
            <a:no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4400" b="1" dirty="0">
                <a:solidFill>
                  <a:srgbClr val="084A8B"/>
                </a:solidFill>
              </a:rPr>
              <a:t>Za projekt „MIKROJESLE“</a:t>
            </a:r>
            <a:r>
              <a:rPr lang="cs-CZ" sz="2800" b="1" dirty="0">
                <a:solidFill>
                  <a:srgbClr val="084A8B"/>
                </a:solidFill>
              </a:rPr>
              <a:t/>
            </a:r>
            <a:br>
              <a:rPr lang="cs-CZ" sz="2800" b="1" dirty="0">
                <a:solidFill>
                  <a:srgbClr val="084A8B"/>
                </a:solidFill>
              </a:rPr>
            </a:br>
            <a:r>
              <a:rPr lang="cs-CZ" sz="2800" b="1" dirty="0">
                <a:solidFill>
                  <a:srgbClr val="084A8B"/>
                </a:solidFill>
              </a:rPr>
              <a:t/>
            </a:r>
            <a:br>
              <a:rPr lang="cs-CZ" sz="2800" b="1" dirty="0">
                <a:solidFill>
                  <a:srgbClr val="084A8B"/>
                </a:solidFill>
              </a:rPr>
            </a:br>
            <a:r>
              <a:rPr lang="cs-CZ" sz="3600" dirty="0">
                <a:solidFill>
                  <a:srgbClr val="084A8B"/>
                </a:solidFill>
              </a:rPr>
              <a:t>Děkujeme za spolupráci</a:t>
            </a:r>
            <a:endParaRPr lang="cs-CZ" sz="3600" b="1" dirty="0"/>
          </a:p>
        </p:txBody>
      </p:sp>
    </p:spTree>
    <p:extLst>
      <p:ext uri="{BB962C8B-B14F-4D97-AF65-F5344CB8AC3E}">
        <p14:creationId xmlns:p14="http://schemas.microsoft.com/office/powerpoint/2010/main" val="330929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Služby péče o děti do zahájení povinné školní docházky</a:t>
            </a:r>
          </a:p>
        </p:txBody>
      </p:sp>
      <p:sp>
        <p:nvSpPr>
          <p:cNvPr id="3" name="Zástupný symbol pro obsah 2"/>
          <p:cNvSpPr>
            <a:spLocks noGrp="1"/>
          </p:cNvSpPr>
          <p:nvPr>
            <p:ph idx="1"/>
          </p:nvPr>
        </p:nvSpPr>
        <p:spPr>
          <a:xfrm>
            <a:off x="251520" y="1772815"/>
            <a:ext cx="8424488" cy="4781527"/>
          </a:xfrm>
        </p:spPr>
        <p:txBody>
          <a:bodyPr/>
          <a:lstStyle/>
          <a:p>
            <a:endParaRPr lang="cs-CZ" i="1" dirty="0"/>
          </a:p>
          <a:p>
            <a:endParaRPr lang="cs-CZ" i="1" dirty="0"/>
          </a:p>
        </p:txBody>
      </p:sp>
      <p:pic>
        <p:nvPicPr>
          <p:cNvPr id="4" name="Obrázek 3">
            <a:extLst>
              <a:ext uri="{FF2B5EF4-FFF2-40B4-BE49-F238E27FC236}">
                <a16:creationId xmlns:a16="http://schemas.microsoft.com/office/drawing/2014/main" id="{9384A9C2-D313-477D-A73A-532B1B1FFF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16832"/>
            <a:ext cx="7632848" cy="4234463"/>
          </a:xfrm>
          <a:prstGeom prst="rect">
            <a:avLst/>
          </a:prstGeom>
          <a:noFill/>
          <a:ln>
            <a:noFill/>
          </a:ln>
        </p:spPr>
      </p:pic>
      <p:sp>
        <p:nvSpPr>
          <p:cNvPr id="5" name="Obdélník 4">
            <a:extLst>
              <a:ext uri="{FF2B5EF4-FFF2-40B4-BE49-F238E27FC236}">
                <a16:creationId xmlns:a16="http://schemas.microsoft.com/office/drawing/2014/main" id="{BF59E21F-64B6-4BB2-8ADD-B682B1F34ADC}"/>
              </a:ext>
            </a:extLst>
          </p:cNvPr>
          <p:cNvSpPr/>
          <p:nvPr/>
        </p:nvSpPr>
        <p:spPr>
          <a:xfrm>
            <a:off x="683568" y="1340769"/>
            <a:ext cx="6624736" cy="369332"/>
          </a:xfrm>
          <a:prstGeom prst="rect">
            <a:avLst/>
          </a:prstGeom>
        </p:spPr>
        <p:txBody>
          <a:bodyPr wrap="square">
            <a:spAutoFit/>
          </a:bodyPr>
          <a:lstStyle/>
          <a:p>
            <a:r>
              <a:rPr lang="cs-CZ" dirty="0">
                <a:latin typeface="+mj-lt"/>
                <a:ea typeface="Calibri" panose="020F0502020204030204" pitchFamily="34" charset="0"/>
              </a:rPr>
              <a:t>Obrázek č. 1 Kolektivní péče o děti předškolního věku v ČR*</a:t>
            </a:r>
            <a:endParaRPr lang="cs-CZ" dirty="0">
              <a:latin typeface="+mj-lt"/>
            </a:endParaRPr>
          </a:p>
        </p:txBody>
      </p:sp>
    </p:spTree>
    <p:extLst>
      <p:ext uri="{BB962C8B-B14F-4D97-AF65-F5344CB8AC3E}">
        <p14:creationId xmlns:p14="http://schemas.microsoft.com/office/powerpoint/2010/main" val="414068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44E701-D7C9-439D-8493-EE1AE4A8EDB2}"/>
              </a:ext>
            </a:extLst>
          </p:cNvPr>
          <p:cNvSpPr>
            <a:spLocks noGrp="1"/>
          </p:cNvSpPr>
          <p:nvPr>
            <p:ph type="title"/>
          </p:nvPr>
        </p:nvSpPr>
        <p:spPr/>
        <p:txBody>
          <a:bodyPr/>
          <a:lstStyle/>
          <a:p>
            <a:r>
              <a:rPr lang="cs-CZ" dirty="0"/>
              <a:t>Služby péče o děti do zahájení povinné školní docházky</a:t>
            </a:r>
          </a:p>
        </p:txBody>
      </p:sp>
      <p:sp>
        <p:nvSpPr>
          <p:cNvPr id="3" name="Zástupný obsah 2">
            <a:extLst>
              <a:ext uri="{FF2B5EF4-FFF2-40B4-BE49-F238E27FC236}">
                <a16:creationId xmlns:a16="http://schemas.microsoft.com/office/drawing/2014/main" id="{C27CAA07-A641-4447-93C7-8240289E1777}"/>
              </a:ext>
            </a:extLst>
          </p:cNvPr>
          <p:cNvSpPr>
            <a:spLocks noGrp="1"/>
          </p:cNvSpPr>
          <p:nvPr>
            <p:ph idx="1"/>
          </p:nvPr>
        </p:nvSpPr>
        <p:spPr>
          <a:xfrm>
            <a:off x="251520" y="1484784"/>
            <a:ext cx="8784976" cy="5040560"/>
          </a:xfrm>
        </p:spPr>
        <p:txBody>
          <a:bodyPr/>
          <a:lstStyle/>
          <a:p>
            <a:pPr marL="0" indent="0">
              <a:buNone/>
            </a:pPr>
            <a:r>
              <a:rPr lang="cs-CZ" b="1" dirty="0"/>
              <a:t>Mateřské školy (MŠ)</a:t>
            </a:r>
          </a:p>
          <a:p>
            <a:pPr algn="just">
              <a:buFont typeface="Wingdings" panose="05000000000000000000" pitchFamily="2" charset="2"/>
              <a:buChar char="l"/>
            </a:pPr>
            <a:r>
              <a:rPr lang="cs-CZ" dirty="0"/>
              <a:t>V gesci Ministerstva školství, mládeže a tělovýchovy (MŠMT).</a:t>
            </a:r>
          </a:p>
          <a:p>
            <a:pPr algn="just">
              <a:buFont typeface="Wingdings" panose="05000000000000000000" pitchFamily="2" charset="2"/>
              <a:buChar char="l"/>
            </a:pPr>
            <a:r>
              <a:rPr lang="cs-CZ" dirty="0"/>
              <a:t>Provozovány dle školského zákona.*</a:t>
            </a:r>
          </a:p>
          <a:p>
            <a:pPr algn="just">
              <a:buFont typeface="Wingdings" panose="05000000000000000000" pitchFamily="2" charset="2"/>
              <a:buChar char="l"/>
            </a:pPr>
            <a:r>
              <a:rPr lang="cs-CZ" dirty="0"/>
              <a:t>Pro děti od 2 do 7 let (garance od 3 let</a:t>
            </a:r>
            <a:r>
              <a:rPr lang="cs-CZ" dirty="0" smtClean="0"/>
              <a:t>),</a:t>
            </a:r>
            <a:endParaRPr lang="cs-CZ" dirty="0"/>
          </a:p>
          <a:p>
            <a:pPr marL="0" indent="0" algn="just">
              <a:buNone/>
            </a:pPr>
            <a:endParaRPr lang="cs-CZ" dirty="0"/>
          </a:p>
          <a:p>
            <a:pPr algn="just">
              <a:buFont typeface="Wingdings" panose="05000000000000000000" pitchFamily="2" charset="2"/>
              <a:buChar char="l"/>
            </a:pPr>
            <a:r>
              <a:rPr lang="cs-CZ" dirty="0"/>
              <a:t>Pedagogickou činnost vykonávají pedagogičtí pracovníci.**</a:t>
            </a:r>
          </a:p>
          <a:p>
            <a:pPr algn="just">
              <a:buFont typeface="Wingdings" panose="05000000000000000000" pitchFamily="2" charset="2"/>
              <a:buChar char="l"/>
            </a:pPr>
            <a:r>
              <a:rPr lang="cs-CZ" dirty="0"/>
              <a:t>Pro děti mladší </a:t>
            </a:r>
            <a:r>
              <a:rPr lang="cs-CZ" dirty="0" smtClean="0"/>
              <a:t>3 </a:t>
            </a:r>
            <a:r>
              <a:rPr lang="cs-CZ" dirty="0"/>
              <a:t>let mohou ředitelé rozšířit tým např. </a:t>
            </a:r>
            <a:br>
              <a:rPr lang="cs-CZ" dirty="0"/>
            </a:br>
            <a:r>
              <a:rPr lang="cs-CZ" dirty="0"/>
              <a:t>o  osobu s profesní kvalifikací Chůva pro děti do zahájení povinné školní docházky (PK Chůva).***</a:t>
            </a:r>
          </a:p>
          <a:p>
            <a:pPr marL="0" indent="0">
              <a:buNone/>
            </a:pPr>
            <a:endParaRPr lang="cs-CZ" dirty="0"/>
          </a:p>
          <a:p>
            <a:pPr marL="0" indent="0">
              <a:buNone/>
            </a:pPr>
            <a:endParaRPr lang="cs-CZ" dirty="0"/>
          </a:p>
        </p:txBody>
      </p:sp>
      <p:sp>
        <p:nvSpPr>
          <p:cNvPr id="4" name="Šipka: doprava 3">
            <a:extLst>
              <a:ext uri="{FF2B5EF4-FFF2-40B4-BE49-F238E27FC236}">
                <a16:creationId xmlns:a16="http://schemas.microsoft.com/office/drawing/2014/main" id="{8C88E147-2008-4A8A-936A-5D8D002491C9}"/>
              </a:ext>
            </a:extLst>
          </p:cNvPr>
          <p:cNvSpPr/>
          <p:nvPr/>
        </p:nvSpPr>
        <p:spPr>
          <a:xfrm>
            <a:off x="1187624" y="3515816"/>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TextovéPole 5">
            <a:extLst>
              <a:ext uri="{FF2B5EF4-FFF2-40B4-BE49-F238E27FC236}">
                <a16:creationId xmlns:a16="http://schemas.microsoft.com/office/drawing/2014/main" id="{32A6C095-F514-4EBE-A977-9921F26D4450}"/>
              </a:ext>
            </a:extLst>
          </p:cNvPr>
          <p:cNvSpPr txBox="1"/>
          <p:nvPr/>
        </p:nvSpPr>
        <p:spPr>
          <a:xfrm>
            <a:off x="2555776" y="3429000"/>
            <a:ext cx="5876412" cy="461665"/>
          </a:xfrm>
          <a:prstGeom prst="rect">
            <a:avLst/>
          </a:prstGeom>
          <a:noFill/>
        </p:spPr>
        <p:txBody>
          <a:bodyPr wrap="square" rtlCol="0">
            <a:spAutoFit/>
          </a:bodyPr>
          <a:lstStyle/>
          <a:p>
            <a:r>
              <a:rPr lang="cs-CZ" sz="2400" dirty="0"/>
              <a:t>zákonná povinnost dalšího vzdělávání.</a:t>
            </a:r>
          </a:p>
        </p:txBody>
      </p:sp>
    </p:spTree>
    <p:extLst>
      <p:ext uri="{BB962C8B-B14F-4D97-AF65-F5344CB8AC3E}">
        <p14:creationId xmlns:p14="http://schemas.microsoft.com/office/powerpoint/2010/main" val="263146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4316D9-A91B-45B8-9819-F6C7A5034E7B}"/>
              </a:ext>
            </a:extLst>
          </p:cNvPr>
          <p:cNvSpPr>
            <a:spLocks noGrp="1"/>
          </p:cNvSpPr>
          <p:nvPr>
            <p:ph type="title"/>
          </p:nvPr>
        </p:nvSpPr>
        <p:spPr/>
        <p:txBody>
          <a:bodyPr/>
          <a:lstStyle/>
          <a:p>
            <a:r>
              <a:rPr lang="cs-CZ" dirty="0"/>
              <a:t>Služby péče o děti do zahájení povinné školní docházky</a:t>
            </a:r>
          </a:p>
        </p:txBody>
      </p:sp>
      <p:sp>
        <p:nvSpPr>
          <p:cNvPr id="3" name="Zástupný obsah 2">
            <a:extLst>
              <a:ext uri="{FF2B5EF4-FFF2-40B4-BE49-F238E27FC236}">
                <a16:creationId xmlns:a16="http://schemas.microsoft.com/office/drawing/2014/main" id="{FD7335C3-9413-4915-8BF1-7C71AE0841BA}"/>
              </a:ext>
            </a:extLst>
          </p:cNvPr>
          <p:cNvSpPr>
            <a:spLocks noGrp="1"/>
          </p:cNvSpPr>
          <p:nvPr>
            <p:ph idx="1"/>
          </p:nvPr>
        </p:nvSpPr>
        <p:spPr>
          <a:xfrm>
            <a:off x="180000" y="1340768"/>
            <a:ext cx="8712480" cy="5184576"/>
          </a:xfrm>
        </p:spPr>
        <p:txBody>
          <a:bodyPr/>
          <a:lstStyle/>
          <a:p>
            <a:pPr marL="0" indent="0">
              <a:buNone/>
            </a:pPr>
            <a:r>
              <a:rPr lang="cs-CZ" b="1" dirty="0"/>
              <a:t>Lesní mateřské školy (LMŠ) zapsané ve školském rejstříku </a:t>
            </a:r>
          </a:p>
          <a:p>
            <a:pPr algn="just">
              <a:buFont typeface="Wingdings" panose="05000000000000000000" pitchFamily="2" charset="2"/>
              <a:buChar char="l"/>
            </a:pPr>
            <a:r>
              <a:rPr lang="cs-CZ" dirty="0"/>
              <a:t>V gesci Ministerstva školství, mládeže a tělovýchovy (MŠMT) od 1. 9. 2016.</a:t>
            </a:r>
          </a:p>
          <a:p>
            <a:pPr algn="just">
              <a:buFont typeface="Wingdings" panose="05000000000000000000" pitchFamily="2" charset="2"/>
              <a:buChar char="l"/>
            </a:pPr>
            <a:r>
              <a:rPr lang="cs-CZ" dirty="0"/>
              <a:t>Výuka probíhá dle Rámcového vzdělávacího programu MŠMT.</a:t>
            </a:r>
          </a:p>
          <a:p>
            <a:pPr algn="just">
              <a:buFont typeface="Wingdings" panose="05000000000000000000" pitchFamily="2" charset="2"/>
              <a:buChar char="l"/>
            </a:pPr>
            <a:r>
              <a:rPr lang="cs-CZ" dirty="0"/>
              <a:t>Pedagogickou činnost zajištují kvalifikované osoby dle školského zákona.*</a:t>
            </a:r>
          </a:p>
          <a:p>
            <a:pPr algn="just">
              <a:buFont typeface="Wingdings" panose="05000000000000000000" pitchFamily="2" charset="2"/>
              <a:buChar char="l"/>
            </a:pPr>
            <a:r>
              <a:rPr lang="cs-CZ" dirty="0"/>
              <a:t>Pokud má třída více dětí než 8, pracovní činnost souběžně vykonává nepedagogický pracovník, např. s PK Chůva.**</a:t>
            </a:r>
          </a:p>
          <a:p>
            <a:pPr>
              <a:buFont typeface="Wingdings" panose="05000000000000000000" pitchFamily="2" charset="2"/>
              <a:buChar char="l"/>
            </a:pPr>
            <a:endParaRPr lang="cs-CZ" dirty="0"/>
          </a:p>
        </p:txBody>
      </p:sp>
    </p:spTree>
    <p:extLst>
      <p:ext uri="{BB962C8B-B14F-4D97-AF65-F5344CB8AC3E}">
        <p14:creationId xmlns:p14="http://schemas.microsoft.com/office/powerpoint/2010/main" val="8851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909D2C-EAF9-437C-BD62-C5BBCCC127D6}"/>
              </a:ext>
            </a:extLst>
          </p:cNvPr>
          <p:cNvSpPr>
            <a:spLocks noGrp="1"/>
          </p:cNvSpPr>
          <p:nvPr>
            <p:ph type="title"/>
          </p:nvPr>
        </p:nvSpPr>
        <p:spPr/>
        <p:txBody>
          <a:bodyPr/>
          <a:lstStyle/>
          <a:p>
            <a:r>
              <a:rPr lang="cs-CZ" dirty="0"/>
              <a:t>Služby péče o děti do zahájení povinné školní docházky</a:t>
            </a:r>
          </a:p>
        </p:txBody>
      </p:sp>
      <p:sp>
        <p:nvSpPr>
          <p:cNvPr id="3" name="Zástupný obsah 2">
            <a:extLst>
              <a:ext uri="{FF2B5EF4-FFF2-40B4-BE49-F238E27FC236}">
                <a16:creationId xmlns:a16="http://schemas.microsoft.com/office/drawing/2014/main" id="{9B4ED2E5-9387-4233-A482-F29899855C87}"/>
              </a:ext>
            </a:extLst>
          </p:cNvPr>
          <p:cNvSpPr>
            <a:spLocks noGrp="1"/>
          </p:cNvSpPr>
          <p:nvPr>
            <p:ph idx="1"/>
          </p:nvPr>
        </p:nvSpPr>
        <p:spPr>
          <a:xfrm>
            <a:off x="360000" y="1268760"/>
            <a:ext cx="8604488" cy="5256584"/>
          </a:xfrm>
        </p:spPr>
        <p:txBody>
          <a:bodyPr/>
          <a:lstStyle/>
          <a:p>
            <a:pPr marL="0" indent="0" algn="just">
              <a:buNone/>
            </a:pPr>
            <a:r>
              <a:rPr lang="cs-CZ" b="1" dirty="0"/>
              <a:t>Dětské skupiny (DS)</a:t>
            </a:r>
          </a:p>
          <a:p>
            <a:pPr algn="just">
              <a:buFont typeface="Wingdings" panose="05000000000000000000" pitchFamily="2" charset="2"/>
              <a:buChar char="l"/>
            </a:pPr>
            <a:r>
              <a:rPr lang="cs-CZ" sz="2000" dirty="0"/>
              <a:t>Spadají pod gesci Ministerstva práce a sociálních věcí (MPSV).</a:t>
            </a:r>
          </a:p>
          <a:p>
            <a:pPr algn="just">
              <a:buFont typeface="Wingdings" panose="05000000000000000000" pitchFamily="2" charset="2"/>
              <a:buChar char="l"/>
            </a:pPr>
            <a:r>
              <a:rPr lang="cs-CZ" sz="2000" dirty="0"/>
              <a:t>Legislativně ukotveny v zákonu č. 247/2014 Sb., o poskytování služby péče o dítě v dětské skupině a o změně souvisejících zákonů.</a:t>
            </a:r>
          </a:p>
          <a:p>
            <a:pPr algn="just">
              <a:buFont typeface="Wingdings" panose="05000000000000000000" pitchFamily="2" charset="2"/>
              <a:buChar char="l"/>
            </a:pPr>
            <a:r>
              <a:rPr lang="cs-CZ" sz="2000" dirty="0"/>
              <a:t>Péče o děti od 1 roku do povinné školní docházky.</a:t>
            </a:r>
          </a:p>
          <a:p>
            <a:pPr algn="just">
              <a:buFont typeface="Wingdings" panose="05000000000000000000" pitchFamily="2" charset="2"/>
              <a:buChar char="l"/>
            </a:pPr>
            <a:r>
              <a:rPr lang="cs-CZ" sz="2000" dirty="0"/>
              <a:t>Odborná kvalifikace pečujících osob – oblast pedagogická, sociální, zdravotní či PK Chůva.*</a:t>
            </a:r>
          </a:p>
          <a:p>
            <a:pPr algn="just">
              <a:buFont typeface="Wingdings" panose="05000000000000000000" pitchFamily="2" charset="2"/>
              <a:buChar char="l"/>
            </a:pPr>
            <a:r>
              <a:rPr lang="cs-CZ" sz="2000" dirty="0"/>
              <a:t>Vládní novela zákona č. 247/2014 Sb</a:t>
            </a:r>
            <a:r>
              <a:rPr lang="cs-CZ" sz="2000" dirty="0" smtClean="0"/>
              <a:t>., </a:t>
            </a:r>
            <a:r>
              <a:rPr lang="cs-CZ" sz="2000" dirty="0"/>
              <a:t>obsahuje povinné další vzdělávání pečujících osob a úpravu odborné způsobilosti pečující osoby.</a:t>
            </a:r>
          </a:p>
          <a:p>
            <a:pPr algn="just">
              <a:buFont typeface="Wingdings" panose="05000000000000000000" pitchFamily="2" charset="2"/>
              <a:buChar char="l"/>
            </a:pPr>
            <a:r>
              <a:rPr lang="cs-CZ" sz="2000" dirty="0"/>
              <a:t>Evidováno 1 122 dětských skupin.**</a:t>
            </a:r>
          </a:p>
        </p:txBody>
      </p:sp>
    </p:spTree>
    <p:extLst>
      <p:ext uri="{BB962C8B-B14F-4D97-AF65-F5344CB8AC3E}">
        <p14:creationId xmlns:p14="http://schemas.microsoft.com/office/powerpoint/2010/main" val="105460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820919-8946-458A-A812-3CD87F63BC6C}"/>
              </a:ext>
            </a:extLst>
          </p:cNvPr>
          <p:cNvSpPr>
            <a:spLocks noGrp="1"/>
          </p:cNvSpPr>
          <p:nvPr>
            <p:ph type="title"/>
          </p:nvPr>
        </p:nvSpPr>
        <p:spPr/>
        <p:txBody>
          <a:bodyPr/>
          <a:lstStyle/>
          <a:p>
            <a:r>
              <a:rPr lang="cs-CZ" dirty="0"/>
              <a:t>Služby péče o děti do zahájení povinné školní docházky</a:t>
            </a:r>
          </a:p>
        </p:txBody>
      </p:sp>
      <p:sp>
        <p:nvSpPr>
          <p:cNvPr id="3" name="Zástupný obsah 2">
            <a:extLst>
              <a:ext uri="{FF2B5EF4-FFF2-40B4-BE49-F238E27FC236}">
                <a16:creationId xmlns:a16="http://schemas.microsoft.com/office/drawing/2014/main" id="{1E3A7069-071A-4F93-AA20-673C1DDA50DB}"/>
              </a:ext>
            </a:extLst>
          </p:cNvPr>
          <p:cNvSpPr>
            <a:spLocks noGrp="1"/>
          </p:cNvSpPr>
          <p:nvPr>
            <p:ph idx="1"/>
          </p:nvPr>
        </p:nvSpPr>
        <p:spPr>
          <a:xfrm>
            <a:off x="287771" y="1224350"/>
            <a:ext cx="5292341" cy="3428786"/>
          </a:xfrm>
        </p:spPr>
        <p:txBody>
          <a:bodyPr/>
          <a:lstStyle/>
          <a:p>
            <a:pPr marL="0" indent="0" algn="just">
              <a:buNone/>
            </a:pPr>
            <a:r>
              <a:rPr lang="cs-CZ" b="1" dirty="0"/>
              <a:t>Mikrojesle (MJ)</a:t>
            </a:r>
          </a:p>
          <a:p>
            <a:pPr algn="just">
              <a:spcBef>
                <a:spcPts val="0"/>
              </a:spcBef>
              <a:buFont typeface="Wingdings" panose="05000000000000000000" pitchFamily="2" charset="2"/>
              <a:buChar char="l"/>
            </a:pPr>
            <a:r>
              <a:rPr lang="cs-CZ" dirty="0"/>
              <a:t>Pilotní ověření služby v gesci MPSV.</a:t>
            </a:r>
          </a:p>
          <a:p>
            <a:pPr algn="just">
              <a:spcBef>
                <a:spcPts val="0"/>
              </a:spcBef>
              <a:buFont typeface="Wingdings" panose="05000000000000000000" pitchFamily="2" charset="2"/>
              <a:buChar char="l"/>
            </a:pPr>
            <a:r>
              <a:rPr lang="cs-CZ" dirty="0"/>
              <a:t>Péče o nejmenší děti ve věku </a:t>
            </a:r>
            <a:br>
              <a:rPr lang="cs-CZ" dirty="0"/>
            </a:br>
            <a:r>
              <a:rPr lang="cs-CZ" dirty="0"/>
              <a:t>6 měsíců až 4 roky (tj. do </a:t>
            </a:r>
            <a:br>
              <a:rPr lang="cs-CZ" dirty="0"/>
            </a:br>
            <a:r>
              <a:rPr lang="cs-CZ" dirty="0"/>
              <a:t>4. narozenin) ve skupině max. </a:t>
            </a:r>
            <a:r>
              <a:rPr lang="cs-CZ" dirty="0" smtClean="0"/>
              <a:t/>
            </a:r>
            <a:br>
              <a:rPr lang="cs-CZ" dirty="0" smtClean="0"/>
            </a:br>
            <a:r>
              <a:rPr lang="cs-CZ" dirty="0" smtClean="0"/>
              <a:t>4 </a:t>
            </a:r>
            <a:r>
              <a:rPr lang="cs-CZ" dirty="0"/>
              <a:t>dětí.</a:t>
            </a:r>
          </a:p>
          <a:p>
            <a:pPr algn="just">
              <a:spcBef>
                <a:spcPts val="0"/>
              </a:spcBef>
              <a:buFont typeface="Wingdings" panose="05000000000000000000" pitchFamily="2" charset="2"/>
              <a:buChar char="l"/>
            </a:pPr>
            <a:r>
              <a:rPr lang="cs-CZ" dirty="0"/>
              <a:t>Individuální péče, podmínky </a:t>
            </a:r>
            <a:br>
              <a:rPr lang="cs-CZ" dirty="0"/>
            </a:br>
            <a:r>
              <a:rPr lang="cs-CZ" dirty="0"/>
              <a:t>„Jako doma.“</a:t>
            </a:r>
          </a:p>
          <a:p>
            <a:pPr marL="0" indent="0">
              <a:buNone/>
            </a:pPr>
            <a:endParaRPr lang="cs-CZ" dirty="0"/>
          </a:p>
          <a:p>
            <a:endParaRPr lang="cs-CZ" dirty="0"/>
          </a:p>
        </p:txBody>
      </p:sp>
      <p:pic>
        <p:nvPicPr>
          <p:cNvPr id="7" name="Zástupný obsah 9" descr="Obsah obrázku interiér, stůl, vsedě, plněné&#10;&#10;Popis byl vytvořen automaticky">
            <a:extLst>
              <a:ext uri="{FF2B5EF4-FFF2-40B4-BE49-F238E27FC236}">
                <a16:creationId xmlns:a16="http://schemas.microsoft.com/office/drawing/2014/main" id="{D294A0C4-526C-41CF-8E7B-A0F6C2579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42686" y="1439817"/>
            <a:ext cx="3240360" cy="3042261"/>
          </a:xfrm>
          <a:prstGeom prst="rect">
            <a:avLst/>
          </a:prstGeom>
        </p:spPr>
      </p:pic>
      <p:sp>
        <p:nvSpPr>
          <p:cNvPr id="9" name="TextovéPole 8">
            <a:extLst>
              <a:ext uri="{FF2B5EF4-FFF2-40B4-BE49-F238E27FC236}">
                <a16:creationId xmlns:a16="http://schemas.microsoft.com/office/drawing/2014/main" id="{FF266843-21C8-4252-B452-D83777D54C25}"/>
              </a:ext>
            </a:extLst>
          </p:cNvPr>
          <p:cNvSpPr txBox="1"/>
          <p:nvPr/>
        </p:nvSpPr>
        <p:spPr>
          <a:xfrm>
            <a:off x="237995" y="4913904"/>
            <a:ext cx="8582118" cy="1646605"/>
          </a:xfrm>
          <a:prstGeom prst="rect">
            <a:avLst/>
          </a:prstGeom>
          <a:noFill/>
        </p:spPr>
        <p:txBody>
          <a:bodyPr wrap="square" rtlCol="0">
            <a:spAutoFit/>
          </a:bodyPr>
          <a:lstStyle/>
          <a:p>
            <a:pPr marL="357188" indent="-357188" algn="just">
              <a:spcAft>
                <a:spcPts val="600"/>
              </a:spcAft>
              <a:buClr>
                <a:schemeClr val="tx1">
                  <a:lumMod val="40000"/>
                  <a:lumOff val="60000"/>
                </a:schemeClr>
              </a:buClr>
              <a:buFont typeface="Wingdings" panose="05000000000000000000" pitchFamily="2" charset="2"/>
              <a:buChar char="l"/>
            </a:pPr>
            <a:r>
              <a:rPr lang="cs-CZ" sz="2400" dirty="0"/>
              <a:t>Odborná kvalifikace pečujících osob dle specifických    podmínek výzev č. 69 a 70 (oblast pedagogická, sociální, zdravotní, PK Chůva).</a:t>
            </a:r>
          </a:p>
          <a:p>
            <a:pPr algn="just">
              <a:spcAft>
                <a:spcPts val="600"/>
              </a:spcAft>
              <a:buClr>
                <a:schemeClr val="tx1">
                  <a:lumMod val="40000"/>
                  <a:lumOff val="60000"/>
                </a:schemeClr>
              </a:buClr>
              <a:buFont typeface="Wingdings" panose="05000000000000000000" pitchFamily="2" charset="2"/>
              <a:buChar char="l"/>
            </a:pPr>
            <a:r>
              <a:rPr lang="cs-CZ" sz="2400" dirty="0"/>
              <a:t> V současnosti v provozu 98 mikrojeslí.*</a:t>
            </a:r>
          </a:p>
        </p:txBody>
      </p:sp>
    </p:spTree>
    <p:extLst>
      <p:ext uri="{BB962C8B-B14F-4D97-AF65-F5344CB8AC3E}">
        <p14:creationId xmlns:p14="http://schemas.microsoft.com/office/powerpoint/2010/main" val="318721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E7CEB-5679-46B8-A197-A1948ECB4EB2}"/>
              </a:ext>
            </a:extLst>
          </p:cNvPr>
          <p:cNvSpPr>
            <a:spLocks noGrp="1"/>
          </p:cNvSpPr>
          <p:nvPr>
            <p:ph type="title"/>
          </p:nvPr>
        </p:nvSpPr>
        <p:spPr/>
        <p:txBody>
          <a:bodyPr/>
          <a:lstStyle/>
          <a:p>
            <a:r>
              <a:rPr lang="cs-CZ" dirty="0"/>
              <a:t>Služby péče o děti do zahájení povinné školní docházky</a:t>
            </a:r>
          </a:p>
        </p:txBody>
      </p:sp>
      <p:sp>
        <p:nvSpPr>
          <p:cNvPr id="3" name="Zástupný obsah 2">
            <a:extLst>
              <a:ext uri="{FF2B5EF4-FFF2-40B4-BE49-F238E27FC236}">
                <a16:creationId xmlns:a16="http://schemas.microsoft.com/office/drawing/2014/main" id="{B90FEAED-13E3-4164-846E-5242EB4A9566}"/>
              </a:ext>
            </a:extLst>
          </p:cNvPr>
          <p:cNvSpPr>
            <a:spLocks noGrp="1"/>
          </p:cNvSpPr>
          <p:nvPr>
            <p:ph idx="1"/>
          </p:nvPr>
        </p:nvSpPr>
        <p:spPr>
          <a:xfrm>
            <a:off x="179512" y="1268760"/>
            <a:ext cx="8784976" cy="5400600"/>
          </a:xfrm>
        </p:spPr>
        <p:txBody>
          <a:bodyPr/>
          <a:lstStyle/>
          <a:p>
            <a:pPr marL="0" indent="0" algn="just">
              <a:buNone/>
            </a:pPr>
            <a:r>
              <a:rPr lang="cs-CZ" b="1" dirty="0"/>
              <a:t>Služby péče o děti na základě živnostenského zákona</a:t>
            </a:r>
            <a:r>
              <a:rPr lang="cs-CZ" dirty="0"/>
              <a:t>*</a:t>
            </a:r>
          </a:p>
          <a:p>
            <a:pPr algn="just">
              <a:buFont typeface="Wingdings" panose="05000000000000000000" pitchFamily="2" charset="2"/>
              <a:buChar char="l"/>
            </a:pPr>
            <a:r>
              <a:rPr lang="cs-CZ" dirty="0"/>
              <a:t>Spadají pod Ministerstvo průmyslu a obchodu (MPO), patří mezi komerční služby.</a:t>
            </a:r>
          </a:p>
          <a:p>
            <a:pPr algn="just">
              <a:buFont typeface="Wingdings" panose="05000000000000000000" pitchFamily="2" charset="2"/>
              <a:buChar char="l"/>
            </a:pPr>
            <a:r>
              <a:rPr lang="cs-CZ" dirty="0"/>
              <a:t>K péči o děti předškolního věku se váže </a:t>
            </a:r>
            <a:r>
              <a:rPr lang="cs-CZ" b="1" dirty="0"/>
              <a:t>1 vázaná a 2 obory živnosti volné</a:t>
            </a:r>
            <a:r>
              <a:rPr lang="cs-CZ" dirty="0"/>
              <a:t>.</a:t>
            </a:r>
          </a:p>
          <a:p>
            <a:pPr marL="0" indent="0" algn="just">
              <a:buNone/>
            </a:pPr>
            <a:r>
              <a:rPr lang="cs-CZ" dirty="0"/>
              <a:t>Vázaná živnost: „</a:t>
            </a:r>
            <a:r>
              <a:rPr lang="cs-CZ" b="1" dirty="0"/>
              <a:t>Péče o děti do </a:t>
            </a:r>
            <a:r>
              <a:rPr lang="cs-CZ" b="1" dirty="0" smtClean="0"/>
              <a:t>3 </a:t>
            </a:r>
            <a:r>
              <a:rPr lang="cs-CZ" b="1" dirty="0"/>
              <a:t>let věku v denním režimu“</a:t>
            </a:r>
            <a:endParaRPr lang="cs-CZ" dirty="0"/>
          </a:p>
          <a:p>
            <a:pPr algn="just">
              <a:buFont typeface="Wingdings" panose="05000000000000000000" pitchFamily="2" charset="2"/>
              <a:buChar char="l"/>
            </a:pPr>
            <a:r>
              <a:rPr lang="cs-CZ" dirty="0"/>
              <a:t>Péče o děti </a:t>
            </a:r>
            <a:r>
              <a:rPr lang="cs-CZ" b="1" dirty="0"/>
              <a:t>do </a:t>
            </a:r>
            <a:r>
              <a:rPr lang="cs-CZ" b="1" dirty="0" smtClean="0"/>
              <a:t>3 </a:t>
            </a:r>
            <a:r>
              <a:rPr lang="cs-CZ" b="1" dirty="0"/>
              <a:t>let</a:t>
            </a:r>
            <a:r>
              <a:rPr lang="cs-CZ" dirty="0"/>
              <a:t>.</a:t>
            </a:r>
          </a:p>
          <a:p>
            <a:pPr algn="just">
              <a:buFont typeface="Wingdings" panose="05000000000000000000" pitchFamily="2" charset="2"/>
              <a:buChar char="l"/>
            </a:pPr>
            <a:r>
              <a:rPr lang="cs-CZ" dirty="0"/>
              <a:t>Služba založena na soukromoprávním vztahu, kvalita poskytované služby odpovídá požadavku rodiče.</a:t>
            </a:r>
          </a:p>
          <a:p>
            <a:pPr algn="just"/>
            <a:r>
              <a:rPr lang="cs-CZ" dirty="0"/>
              <a:t>Služba je pro rodiče finančně náročná.</a:t>
            </a:r>
          </a:p>
          <a:p>
            <a:pPr algn="just"/>
            <a:r>
              <a:rPr lang="cs-CZ" dirty="0"/>
              <a:t>Pečující osoby musí splnit odbornou kvalifikaci v oblasti pedagogické, sociální, zdravotní či PK Chůva.*</a:t>
            </a:r>
          </a:p>
          <a:p>
            <a:pPr algn="just">
              <a:buFont typeface="Wingdings" panose="05000000000000000000" pitchFamily="2" charset="2"/>
              <a:buChar char="l"/>
            </a:pPr>
            <a:endParaRPr lang="cs-CZ" dirty="0"/>
          </a:p>
          <a:p>
            <a:pPr marL="0" indent="0">
              <a:buNone/>
            </a:pPr>
            <a:endParaRPr lang="cs-CZ" dirty="0"/>
          </a:p>
        </p:txBody>
      </p:sp>
    </p:spTree>
    <p:extLst>
      <p:ext uri="{BB962C8B-B14F-4D97-AF65-F5344CB8AC3E}">
        <p14:creationId xmlns:p14="http://schemas.microsoft.com/office/powerpoint/2010/main" val="100150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8C4D00-678B-4FFB-BA72-59ED5AC55A41}"/>
              </a:ext>
            </a:extLst>
          </p:cNvPr>
          <p:cNvSpPr>
            <a:spLocks noGrp="1"/>
          </p:cNvSpPr>
          <p:nvPr>
            <p:ph type="title"/>
          </p:nvPr>
        </p:nvSpPr>
        <p:spPr/>
        <p:txBody>
          <a:bodyPr/>
          <a:lstStyle/>
          <a:p>
            <a:r>
              <a:rPr lang="cs-CZ" dirty="0"/>
              <a:t>Služby péče o děti do zahájení povinné školní docházky</a:t>
            </a:r>
          </a:p>
        </p:txBody>
      </p:sp>
      <p:sp>
        <p:nvSpPr>
          <p:cNvPr id="3" name="Zástupný obsah 2">
            <a:extLst>
              <a:ext uri="{FF2B5EF4-FFF2-40B4-BE49-F238E27FC236}">
                <a16:creationId xmlns:a16="http://schemas.microsoft.com/office/drawing/2014/main" id="{800B60AA-D3B4-46BA-92E9-85134E8EFA69}"/>
              </a:ext>
            </a:extLst>
          </p:cNvPr>
          <p:cNvSpPr>
            <a:spLocks noGrp="1"/>
          </p:cNvSpPr>
          <p:nvPr>
            <p:ph idx="1"/>
          </p:nvPr>
        </p:nvSpPr>
        <p:spPr>
          <a:xfrm>
            <a:off x="360000" y="1340768"/>
            <a:ext cx="8604488" cy="5328592"/>
          </a:xfrm>
        </p:spPr>
        <p:txBody>
          <a:bodyPr/>
          <a:lstStyle/>
          <a:p>
            <a:r>
              <a:rPr lang="cs-CZ" dirty="0"/>
              <a:t>Zákonná povinnost dalšího vzdělávání pečujících osob není dále stanovena .</a:t>
            </a:r>
          </a:p>
          <a:p>
            <a:pPr marL="0" indent="0" algn="just">
              <a:buNone/>
            </a:pPr>
            <a:r>
              <a:rPr lang="cs-CZ" dirty="0"/>
              <a:t>Obor činnosti č. 72 volné živnosti: „</a:t>
            </a:r>
            <a:r>
              <a:rPr lang="cs-CZ" b="1" dirty="0"/>
              <a:t>Mimoškolní výchova </a:t>
            </a:r>
            <a:br>
              <a:rPr lang="cs-CZ" b="1" dirty="0"/>
            </a:br>
            <a:r>
              <a:rPr lang="cs-CZ" b="1" dirty="0"/>
              <a:t>a vzdělávání, pořádání kurzů, školení, včetně lektorské činnosti</a:t>
            </a:r>
            <a:r>
              <a:rPr lang="cs-CZ" dirty="0"/>
              <a:t>“</a:t>
            </a:r>
            <a:endParaRPr lang="cs-CZ" sz="1800" dirty="0"/>
          </a:p>
          <a:p>
            <a:pPr algn="just"/>
            <a:r>
              <a:rPr lang="cs-CZ" dirty="0"/>
              <a:t>Jedná se o kolektivní péči o </a:t>
            </a:r>
            <a:r>
              <a:rPr lang="cs-CZ" b="1" dirty="0"/>
              <a:t>děti starší </a:t>
            </a:r>
            <a:r>
              <a:rPr lang="cs-CZ" b="1" dirty="0" smtClean="0"/>
              <a:t>3 </a:t>
            </a:r>
            <a:r>
              <a:rPr lang="cs-CZ" b="1" dirty="0"/>
              <a:t>let</a:t>
            </a:r>
            <a:r>
              <a:rPr lang="cs-CZ" dirty="0"/>
              <a:t>.</a:t>
            </a:r>
          </a:p>
          <a:p>
            <a:pPr algn="just"/>
            <a:r>
              <a:rPr lang="cs-CZ" dirty="0"/>
              <a:t>Nejsou zde stanoveny požadavky na max. počet dětí ve skupině a počet dětí na jednu pečující osobu.</a:t>
            </a:r>
          </a:p>
          <a:p>
            <a:pPr algn="just"/>
            <a:r>
              <a:rPr lang="cs-CZ" dirty="0"/>
              <a:t>Jedná se o soukromoprávní vztah, kvalitu posuzují rodiče.</a:t>
            </a:r>
          </a:p>
          <a:p>
            <a:pPr algn="just"/>
            <a:r>
              <a:rPr lang="cs-CZ" dirty="0"/>
              <a:t>Nejsou stanoveny kvalifikační požadavky na pečující osoby.</a:t>
            </a:r>
          </a:p>
          <a:p>
            <a:pPr algn="just"/>
            <a:r>
              <a:rPr lang="cs-CZ" dirty="0"/>
              <a:t>Služba je pro rodiče finančně náročná.</a:t>
            </a:r>
          </a:p>
          <a:p>
            <a:endParaRPr lang="cs-CZ" sz="1800" dirty="0"/>
          </a:p>
          <a:p>
            <a:endParaRPr lang="cs-CZ" sz="1800" dirty="0"/>
          </a:p>
        </p:txBody>
      </p:sp>
    </p:spTree>
    <p:extLst>
      <p:ext uri="{BB962C8B-B14F-4D97-AF65-F5344CB8AC3E}">
        <p14:creationId xmlns:p14="http://schemas.microsoft.com/office/powerpoint/2010/main" val="4104265814"/>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1441</Words>
  <Application>Microsoft Office PowerPoint</Application>
  <PresentationFormat>Předvádění na obrazovce (4:3)</PresentationFormat>
  <Paragraphs>223</Paragraphs>
  <Slides>26</Slides>
  <Notes>19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26</vt:i4>
      </vt:variant>
    </vt:vector>
  </HeadingPairs>
  <TitlesOfParts>
    <vt:vector size="33" baseType="lpstr">
      <vt:lpstr>Arial</vt:lpstr>
      <vt:lpstr>Calibri</vt:lpstr>
      <vt:lpstr>Symbol</vt:lpstr>
      <vt:lpstr>Times New Roman</vt:lpstr>
      <vt:lpstr>Wingdings</vt:lpstr>
      <vt:lpstr>Wingdings 3</vt:lpstr>
      <vt:lpstr>prezentace</vt:lpstr>
      <vt:lpstr>  </vt:lpstr>
      <vt:lpstr>Základní informace</vt:lpstr>
      <vt:lpstr>Služby péče o děti do zahájení povinné školní docházky</vt:lpstr>
      <vt:lpstr>Služby péče o děti do zahájení povinné školní docházky</vt:lpstr>
      <vt:lpstr>Služby péče o děti do zahájení povinné školní docházky</vt:lpstr>
      <vt:lpstr>Služby péče o děti do zahájení povinné školní docházky</vt:lpstr>
      <vt:lpstr>Služby péče o děti do zahájení povinné školní docházky</vt:lpstr>
      <vt:lpstr>Služby péče o děti do zahájení povinné školní docházky</vt:lpstr>
      <vt:lpstr>Služby péče o děti do zahájení povinné školní docházky</vt:lpstr>
      <vt:lpstr>Služby péče o děti do zahájení povinné školní docházky</vt:lpstr>
      <vt:lpstr>Profil pečující osoby</vt:lpstr>
      <vt:lpstr>Vzdělávání v péči o děti raného věku</vt:lpstr>
      <vt:lpstr>Vzdělávání v péči o děti raného věku</vt:lpstr>
      <vt:lpstr>Profilující předměty programu pečujících osob o děti raného věku</vt:lpstr>
      <vt:lpstr>Výsledky analýzy</vt:lpstr>
      <vt:lpstr>Řešení přípravy studentů středních, vyšších odborných a vysokých škol</vt:lpstr>
      <vt:lpstr>Řešení přípravy studentů středních, vyšších odborných a vysokých škol</vt:lpstr>
      <vt:lpstr>Shrnutí návrhů řešení</vt:lpstr>
      <vt:lpstr>Shrnutí návrhů řešení</vt:lpstr>
      <vt:lpstr>Profesní kvalifikace Chůva pro děti do za-hájení povinné školní docházky (69-017-M) </vt:lpstr>
      <vt:lpstr>Povinné další vzdělávání pečujících osob</vt:lpstr>
      <vt:lpstr>Povinná reflektivní praxe</vt:lpstr>
      <vt:lpstr>Povinná reflektivní praxe</vt:lpstr>
      <vt:lpstr>závěr</vt:lpstr>
      <vt:lpstr>závěr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Služba péče o děti  v mikrojeslích  Fórum rodinné politiky, Pardubice 3. – 4. 9. 2020</dc:title>
  <dc:creator>Dubová Veronika Mgr. (MPSV)</dc:creator>
  <cp:lastModifiedBy>Fialová Alice Ing. (MPSV)</cp:lastModifiedBy>
  <cp:revision>205</cp:revision>
  <dcterms:created xsi:type="dcterms:W3CDTF">2020-08-20T08:04:59Z</dcterms:created>
  <dcterms:modified xsi:type="dcterms:W3CDTF">2020-11-23T19:36:56Z</dcterms:modified>
</cp:coreProperties>
</file>